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3"/>
  </p:notesMasterIdLst>
  <p:sldIdLst>
    <p:sldId id="430" r:id="rId3"/>
    <p:sldId id="299" r:id="rId4"/>
    <p:sldId id="300" r:id="rId5"/>
    <p:sldId id="301" r:id="rId6"/>
    <p:sldId id="399" r:id="rId7"/>
    <p:sldId id="402" r:id="rId8"/>
    <p:sldId id="401" r:id="rId9"/>
    <p:sldId id="407" r:id="rId10"/>
    <p:sldId id="408" r:id="rId11"/>
    <p:sldId id="406" r:id="rId12"/>
    <p:sldId id="404" r:id="rId13"/>
    <p:sldId id="409" r:id="rId14"/>
    <p:sldId id="415" r:id="rId15"/>
    <p:sldId id="416" r:id="rId16"/>
    <p:sldId id="417" r:id="rId17"/>
    <p:sldId id="418" r:id="rId18"/>
    <p:sldId id="309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324" r:id="rId27"/>
    <p:sldId id="426" r:id="rId28"/>
    <p:sldId id="427" r:id="rId29"/>
    <p:sldId id="382" r:id="rId30"/>
    <p:sldId id="428" r:id="rId31"/>
    <p:sldId id="33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0099FF"/>
    <a:srgbClr val="009900"/>
    <a:srgbClr val="FF9933"/>
    <a:srgbClr val="FFFFFF"/>
    <a:srgbClr val="000000"/>
    <a:srgbClr val="CE8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6DF19-0739-4FEF-A711-2EACD4F39FCA}" v="164" dt="2018-08-17T17:41:23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 Xin" userId="28e0358839cdb750" providerId="LiveId" clId="{6296DF19-0739-4FEF-A711-2EACD4F39FCA}"/>
    <pc:docChg chg="undo redo custSel modSld">
      <pc:chgData name="Fan Xin" userId="28e0358839cdb750" providerId="LiveId" clId="{6296DF19-0739-4FEF-A711-2EACD4F39FCA}" dt="2018-08-17T17:41:23.069" v="163" actId="20577"/>
      <pc:docMkLst>
        <pc:docMk/>
      </pc:docMkLst>
      <pc:sldChg chg="modSp">
        <pc:chgData name="Fan Xin" userId="28e0358839cdb750" providerId="LiveId" clId="{6296DF19-0739-4FEF-A711-2EACD4F39FCA}" dt="2018-08-17T12:07:00.214" v="30" actId="20577"/>
        <pc:sldMkLst>
          <pc:docMk/>
          <pc:sldMk cId="0" sldId="298"/>
        </pc:sldMkLst>
        <pc:spChg chg="mod">
          <ac:chgData name="Fan Xin" userId="28e0358839cdb750" providerId="LiveId" clId="{6296DF19-0739-4FEF-A711-2EACD4F39FCA}" dt="2018-08-17T12:07:00.214" v="30" actId="20577"/>
          <ac:spMkLst>
            <pc:docMk/>
            <pc:sldMk cId="0" sldId="298"/>
            <ac:spMk id="1048590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2:12:17.151" v="70" actId="14100"/>
        <pc:sldMkLst>
          <pc:docMk/>
          <pc:sldMk cId="0" sldId="307"/>
        </pc:sldMkLst>
        <pc:spChg chg="mod">
          <ac:chgData name="Fan Xin" userId="28e0358839cdb750" providerId="LiveId" clId="{6296DF19-0739-4FEF-A711-2EACD4F39FCA}" dt="2018-08-17T12:12:17.151" v="70" actId="14100"/>
          <ac:spMkLst>
            <pc:docMk/>
            <pc:sldMk cId="0" sldId="307"/>
            <ac:spMk id="1048655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2:13:28.611" v="136" actId="20577"/>
        <pc:sldMkLst>
          <pc:docMk/>
          <pc:sldMk cId="0" sldId="309"/>
        </pc:sldMkLst>
        <pc:spChg chg="mod">
          <ac:chgData name="Fan Xin" userId="28e0358839cdb750" providerId="LiveId" clId="{6296DF19-0739-4FEF-A711-2EACD4F39FCA}" dt="2018-08-17T12:13:02.418" v="92" actId="20577"/>
          <ac:spMkLst>
            <pc:docMk/>
            <pc:sldMk cId="0" sldId="309"/>
            <ac:spMk id="1048668" creationId="{00000000-0000-0000-0000-000000000000}"/>
          </ac:spMkLst>
        </pc:spChg>
        <pc:spChg chg="mod">
          <ac:chgData name="Fan Xin" userId="28e0358839cdb750" providerId="LiveId" clId="{6296DF19-0739-4FEF-A711-2EACD4F39FCA}" dt="2018-08-17T12:13:28.611" v="136" actId="20577"/>
          <ac:spMkLst>
            <pc:docMk/>
            <pc:sldMk cId="0" sldId="309"/>
            <ac:spMk id="1048671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41:23.069" v="163" actId="20577"/>
        <pc:sldMkLst>
          <pc:docMk/>
          <pc:sldMk cId="0" sldId="327"/>
        </pc:sldMkLst>
        <pc:spChg chg="mod">
          <ac:chgData name="Fan Xin" userId="28e0358839cdb750" providerId="LiveId" clId="{6296DF19-0739-4FEF-A711-2EACD4F39FCA}" dt="2018-08-17T17:41:23.069" v="163" actId="20577"/>
          <ac:spMkLst>
            <pc:docMk/>
            <pc:sldMk cId="0" sldId="327"/>
            <ac:spMk id="1048885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37:36.340" v="148" actId="20577"/>
        <pc:sldMkLst>
          <pc:docMk/>
          <pc:sldMk cId="0" sldId="333"/>
        </pc:sldMkLst>
        <pc:graphicFrameChg chg="modGraphic">
          <ac:chgData name="Fan Xin" userId="28e0358839cdb750" providerId="LiveId" clId="{6296DF19-0739-4FEF-A711-2EACD4F39FCA}" dt="2018-08-17T17:37:36.340" v="148" actId="20577"/>
          <ac:graphicFrameMkLst>
            <pc:docMk/>
            <pc:sldMk cId="0" sldId="333"/>
            <ac:graphicFrameMk id="2" creationId="{00000000-0000-0000-0000-000000000000}"/>
          </ac:graphicFrameMkLst>
        </pc:graphicFrameChg>
      </pc:sldChg>
      <pc:sldChg chg="modSp">
        <pc:chgData name="Fan Xin" userId="28e0358839cdb750" providerId="LiveId" clId="{6296DF19-0739-4FEF-A711-2EACD4F39FCA}" dt="2018-08-17T17:37:37.359" v="149" actId="14100"/>
        <pc:sldMkLst>
          <pc:docMk/>
          <pc:sldMk cId="0" sldId="335"/>
        </pc:sldMkLst>
        <pc:spChg chg="mod">
          <ac:chgData name="Fan Xin" userId="28e0358839cdb750" providerId="LiveId" clId="{6296DF19-0739-4FEF-A711-2EACD4F39FCA}" dt="2018-08-17T17:37:37.359" v="149" actId="14100"/>
          <ac:spMkLst>
            <pc:docMk/>
            <pc:sldMk cId="0" sldId="335"/>
            <ac:spMk id="27" creationId="{00000000-0000-0000-0000-000000000000}"/>
          </ac:spMkLst>
        </pc:spChg>
      </pc:sldChg>
      <pc:sldChg chg="modSp">
        <pc:chgData name="Fan Xin" userId="28e0358839cdb750" providerId="LiveId" clId="{6296DF19-0739-4FEF-A711-2EACD4F39FCA}" dt="2018-08-17T17:38:29.542" v="151" actId="20577"/>
        <pc:sldMkLst>
          <pc:docMk/>
          <pc:sldMk cId="0" sldId="384"/>
        </pc:sldMkLst>
        <pc:spChg chg="mod">
          <ac:chgData name="Fan Xin" userId="28e0358839cdb750" providerId="LiveId" clId="{6296DF19-0739-4FEF-A711-2EACD4F39FCA}" dt="2018-08-17T17:38:29.542" v="151" actId="20577"/>
          <ac:spMkLst>
            <pc:docMk/>
            <pc:sldMk cId="0" sldId="384"/>
            <ac:spMk id="1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4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04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4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10CA1-9E96-4C9B-ACF6-13672D91F7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111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67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6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40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56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9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10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32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7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91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0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52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31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32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3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380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3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8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440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1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该图比较了</a:t>
            </a:r>
            <a:r>
              <a:rPr lang="en-US" altLang="zh-CN" dirty="0"/>
              <a:t>“</a:t>
            </a:r>
            <a:r>
              <a:rPr lang="zh-CN" altLang="en-US" dirty="0"/>
              <a:t>先重建后去噪</a:t>
            </a:r>
            <a:r>
              <a:rPr lang="en-US" altLang="zh-CN" dirty="0"/>
              <a:t>”</a:t>
            </a:r>
            <a:r>
              <a:rPr lang="zh-CN" altLang="en-US" dirty="0"/>
              <a:t>（</a:t>
            </a:r>
            <a:r>
              <a:rPr lang="en-US" altLang="zh-CN" dirty="0"/>
              <a:t>A+B</a:t>
            </a:r>
            <a:r>
              <a:rPr lang="zh-CN" altLang="en-US" dirty="0"/>
              <a:t>）与我们提出的迭代框架（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）的性能。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横坐标为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RiceOptVST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的情况，纵坐标为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TwoNets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的情况，黄色三角形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”Ours“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表示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的情况，</a:t>
            </a:r>
          </a:p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可以看出对于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A+B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的形式，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选取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TwoNets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时重建结果更好，而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  <a:sym typeface="+mn-ea"/>
              </a:rPr>
              <a:t>○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形式的重建结果则比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A+B</a:t>
            </a:r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好</a:t>
            </a:r>
          </a:p>
        </p:txBody>
      </p:sp>
      <p:sp>
        <p:nvSpPr>
          <p:cNvPr id="104891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3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08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9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1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6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175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18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F8AFD1-39E4-4DE8-9CB3-114957A141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79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8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9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9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9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4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85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6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72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/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55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56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5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812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49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50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5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5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5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74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75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77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7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7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8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7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7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7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9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9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60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62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63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64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6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66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/>
          </a:lstStyle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6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96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0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0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2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30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3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932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3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42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94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94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9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1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2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2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2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2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3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3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3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9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9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9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3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3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04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4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4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4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900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00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900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900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82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98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98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98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77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578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9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8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AB0409-C9F2-42C0-8294-EE6F4EB7BCC2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104858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A9A553-2738-4D71-AF9C-4DABE118219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45728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zxluog@dlut.edu.cn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xin.fan@dlut.edu.cn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shichao.cheng@outlook.com" TargetMode="External"/><Relationship Id="rId11" Type="http://schemas.openxmlformats.org/officeDocument/2006/relationships/image" Target="../media/image4.png"/><Relationship Id="rId5" Type="http://schemas.openxmlformats.org/officeDocument/2006/relationships/hyperlink" Target="mailto:yuxizhang@mail.dlut.edu.cn" TargetMode="External"/><Relationship Id="rId10" Type="http://schemas.microsoft.com/office/2007/relationships/hdphoto" Target="../media/hdphoto1.wdp"/><Relationship Id="rId4" Type="http://schemas.openxmlformats.org/officeDocument/2006/relationships/hyperlink" Target="mailto:rsliu@dlut.edu.cn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0"/>
          <a:stretch/>
        </p:blipFill>
        <p:spPr bwMode="auto">
          <a:xfrm>
            <a:off x="0" y="1828798"/>
            <a:ext cx="12192000" cy="301591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/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00" b="78000" l="6389" r="22778"/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16761" r="77184" b="22004"/>
          <a:stretch/>
        </p:blipFill>
        <p:spPr>
          <a:xfrm>
            <a:off x="1138237" y="447778"/>
            <a:ext cx="1509204" cy="13435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75" b="96907" l="4437" r="97270">
                        <a14:foregroundMark x1="38350" y1="18627" x2="62136" y2="80392"/>
                        <a14:foregroundMark x1="77670" y1="31373" x2="24757" y2="76471"/>
                        <a14:foregroundMark x1="16505" y1="48039" x2="83981" y2="60784"/>
                        <a14:foregroundMark x1="51456" y1="24020" x2="80583" y2="53431"/>
                        <a14:foregroundMark x1="59709" y1="18627" x2="92233" y2="48039"/>
                        <a14:foregroundMark x1="33010" y1="31373" x2="83010" y2="61765"/>
                        <a14:foregroundMark x1="15534" y1="46078" x2="62136" y2="81373"/>
                        <a14:foregroundMark x1="15534" y1="61765" x2="55825" y2="91176"/>
                        <a14:foregroundMark x1="59709" y1="86765" x2="80583" y2="49020"/>
                        <a14:foregroundMark x1="75728" y1="77451" x2="83981" y2="59804"/>
                        <a14:foregroundMark x1="32039" y1="62745" x2="52913" y2="24020"/>
                        <a14:foregroundMark x1="66990" y1="25000" x2="14078" y2="57353"/>
                        <a14:foregroundMark x1="52913" y1="19608" x2="8252" y2="53431"/>
                        <a14:foregroundMark x1="15534" y1="42647" x2="48544" y2="14706"/>
                        <a14:foregroundMark x1="34951" y1="39706" x2="64078" y2="61765"/>
                        <a14:foregroundMark x1="25728" y1="48039" x2="75728" y2="79412"/>
                        <a14:foregroundMark x1="46602" y1="38725" x2="34951" y2="72059"/>
                        <a14:foregroundMark x1="46602" y1="42647" x2="28641" y2="65686"/>
                        <a14:foregroundMark x1="49515" y1="26961" x2="26699" y2="65686"/>
                      </a14:backgroundRemoval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0" t="9368" r="8105" b="5819"/>
          <a:stretch/>
        </p:blipFill>
        <p:spPr>
          <a:xfrm>
            <a:off x="2593954" y="621756"/>
            <a:ext cx="1215055" cy="1207043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952752" y="6484284"/>
            <a:ext cx="9143998" cy="373716"/>
          </a:xfrm>
          <a:prstGeom prst="rect">
            <a:avLst/>
          </a:prstGeom>
          <a:noFill/>
        </p:spPr>
        <p:txBody>
          <a:bodyPr wrap="square" lIns="95782" tIns="47891" rIns="95782" bIns="47891" rtlCol="0">
            <a:spAutoFit/>
          </a:bodyPr>
          <a:lstStyle/>
          <a:p>
            <a:pPr algn="r"/>
            <a:r>
              <a:rPr lang="en-US" altLang="zh-CN" dirty="0"/>
              <a:t>Report on Feb 1</a:t>
            </a:r>
            <a:r>
              <a:rPr lang="en-US" altLang="zh-CN" baseline="30000" dirty="0"/>
              <a:t>th</a:t>
            </a:r>
            <a:r>
              <a:rPr lang="en-US" altLang="zh-CN" dirty="0"/>
              <a:t> 2019, at AAAI, by </a:t>
            </a:r>
            <a:r>
              <a:rPr lang="en-US" altLang="zh-CN" dirty="0" err="1" smtClean="0"/>
              <a:t>Yuxi</a:t>
            </a:r>
            <a:r>
              <a:rPr lang="en-US" altLang="zh-CN" dirty="0" smtClean="0"/>
              <a:t> Zhang.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38237" y="1966047"/>
            <a:ext cx="9734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Theoretically Guaranteed 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Framework </a:t>
            </a:r>
            <a:b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Robust Compressive Sensing MRI</a:t>
            </a:r>
            <a:endParaRPr lang="zh-CN" altLang="en-US" sz="28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3644559" y="1499566"/>
            <a:ext cx="472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AAAI-19: Thirty-Third AAAI Conference on Artificial Intelligence </a:t>
            </a:r>
            <a:endParaRPr lang="zh-CN" altLang="en-US" sz="1400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1260475" y="2943076"/>
            <a:ext cx="997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 smtClean="0"/>
              <a:t>Risheng</a:t>
            </a:r>
            <a:r>
              <a:rPr lang="en-US" altLang="zh-CN" sz="1400" b="1" dirty="0" smtClean="0"/>
              <a:t> Liu </a:t>
            </a:r>
            <a:r>
              <a:rPr lang="en-US" altLang="zh-CN" sz="1400" b="1" baseline="30000" dirty="0" smtClean="0"/>
              <a:t>1,2,*           </a:t>
            </a:r>
            <a:r>
              <a:rPr lang="en-US" altLang="zh-CN" sz="1400" b="1" dirty="0" err="1" smtClean="0"/>
              <a:t>Yuxi</a:t>
            </a:r>
            <a:r>
              <a:rPr lang="en-US" altLang="zh-CN" sz="1400" b="1" dirty="0" smtClean="0"/>
              <a:t> Zhang </a:t>
            </a:r>
            <a:r>
              <a:rPr lang="en-US" altLang="zh-CN" sz="1400" b="1" baseline="30000" dirty="0" smtClean="0"/>
              <a:t>1,2           </a:t>
            </a:r>
            <a:r>
              <a:rPr lang="en-US" altLang="zh-CN" sz="1400" b="1" dirty="0" err="1" smtClean="0"/>
              <a:t>Shichao</a:t>
            </a:r>
            <a:r>
              <a:rPr lang="en-US" altLang="zh-CN" sz="1400" b="1" dirty="0" smtClean="0"/>
              <a:t> Cheng</a:t>
            </a:r>
            <a:r>
              <a:rPr lang="en-US" altLang="zh-CN" sz="1400" b="1" baseline="30000" dirty="0" smtClean="0"/>
              <a:t> 2,3      </a:t>
            </a:r>
            <a:r>
              <a:rPr lang="en-US" altLang="zh-CN" sz="1400" b="1" dirty="0"/>
              <a:t>Xin Fan</a:t>
            </a:r>
            <a:r>
              <a:rPr lang="en-US" altLang="zh-CN" sz="1400" b="1" baseline="30000" dirty="0"/>
              <a:t> </a:t>
            </a:r>
            <a:r>
              <a:rPr lang="en-US" altLang="zh-CN" sz="1400" b="1" baseline="30000" dirty="0" smtClean="0"/>
              <a:t>1,2     </a:t>
            </a:r>
            <a:r>
              <a:rPr lang="en-US" altLang="zh-CN" sz="1400" b="1" dirty="0" err="1" smtClean="0"/>
              <a:t>Zhongxuan</a:t>
            </a:r>
            <a:r>
              <a:rPr lang="en-US" altLang="zh-CN" sz="1400" b="1" dirty="0" smtClean="0"/>
              <a:t> Luo</a:t>
            </a:r>
            <a:r>
              <a:rPr lang="en-US" altLang="zh-CN" sz="1400" b="1" baseline="30000" dirty="0" smtClean="0"/>
              <a:t> 1,2,3,4</a:t>
            </a:r>
            <a:endParaRPr lang="zh-CN" altLang="en-US" sz="1400" b="1" baseline="30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674812" y="3391800"/>
            <a:ext cx="9143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DUT-RU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School of Information Science &amp; Engineering, Dalian University of Technology,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Laboratory for Ubiquitous Network and Service Software of Liaoning Province,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Mathematical Science, Dalian University of Technology, Dalian, China</a:t>
            </a:r>
          </a:p>
          <a:p>
            <a:pPr algn="ctr">
              <a:lnSpc>
                <a:spcPct val="125000"/>
              </a:lnSpc>
            </a:pPr>
            <a:r>
              <a:rPr lang="en-US" altLang="zh-CN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Artificial Intelligence, Guilin University of Electronic Technology, Dalian,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38262" y="5112541"/>
            <a:ext cx="481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Dalian University of Technology</a:t>
            </a:r>
            <a:br>
              <a:rPr lang="en-US" altLang="zh-CN" sz="2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</a:br>
            <a:r>
              <a:rPr lang="en-US" altLang="zh-CN" sz="1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Feb. </a:t>
            </a:r>
            <a:r>
              <a:rPr lang="en-US" altLang="zh-CN" sz="1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1</a:t>
            </a:r>
            <a:r>
              <a:rPr lang="en-US" altLang="zh-CN" sz="1600" baseline="300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th</a:t>
            </a:r>
            <a:r>
              <a:rPr lang="en-US" altLang="zh-CN" sz="16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, 2019</a:t>
            </a:r>
            <a:endParaRPr lang="zh-CN" altLang="en-US" sz="20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7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methods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223505" y="1405025"/>
            <a:ext cx="4919330" cy="1439624"/>
            <a:chOff x="1223505" y="1405025"/>
            <a:chExt cx="4919330" cy="1439624"/>
          </a:xfrm>
        </p:grpSpPr>
        <p:sp>
          <p:nvSpPr>
            <p:cNvPr id="4" name="矩形 3"/>
            <p:cNvSpPr/>
            <p:nvPr/>
          </p:nvSpPr>
          <p:spPr>
            <a:xfrm>
              <a:off x="1223505" y="1405025"/>
              <a:ext cx="3387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methods</a:t>
              </a:r>
              <a:endParaRPr lang="zh-CN" altLang="en-US" sz="24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01151" y="1798353"/>
              <a:ext cx="4041684" cy="1046296"/>
              <a:chOff x="-1551959" y="2223847"/>
              <a:chExt cx="4041684" cy="1046296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-1551959" y="2223847"/>
                <a:ext cx="404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prior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restoration accuracy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-1551959" y="2870033"/>
                <a:ext cx="3320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23505" y="3040768"/>
            <a:ext cx="5678960" cy="1468685"/>
            <a:chOff x="1223505" y="2735969"/>
            <a:chExt cx="5678960" cy="1468685"/>
          </a:xfrm>
        </p:grpSpPr>
        <p:sp>
          <p:nvSpPr>
            <p:cNvPr id="12" name="矩形 11"/>
            <p:cNvSpPr/>
            <p:nvPr/>
          </p:nvSpPr>
          <p:spPr>
            <a:xfrm>
              <a:off x="1223505" y="2735969"/>
              <a:ext cx="43877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based methods</a:t>
              </a:r>
              <a:endParaRPr lang="zh-CN" altLang="en-US" sz="2400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101151" y="3172872"/>
              <a:ext cx="4801314" cy="1031782"/>
              <a:chOff x="-1551959" y="4423641"/>
              <a:chExt cx="4801314" cy="1031782"/>
            </a:xfrm>
          </p:grpSpPr>
          <p:sp>
            <p:nvSpPr>
              <p:cNvPr id="17" name="矩形 3"/>
              <p:cNvSpPr/>
              <p:nvPr/>
            </p:nvSpPr>
            <p:spPr>
              <a:xfrm>
                <a:off x="-1551959" y="4423641"/>
                <a:ext cx="348864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feed-forward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driven prior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-1551959" y="5055313"/>
                <a:ext cx="48013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flexibility and robustness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13857" y="4698400"/>
            <a:ext cx="5688608" cy="1456044"/>
            <a:chOff x="1223505" y="2735969"/>
            <a:chExt cx="5688608" cy="1456044"/>
          </a:xfrm>
        </p:grpSpPr>
        <p:sp>
          <p:nvSpPr>
            <p:cNvPr id="25" name="矩形 24"/>
            <p:cNvSpPr/>
            <p:nvPr/>
          </p:nvSpPr>
          <p:spPr>
            <a:xfrm>
              <a:off x="1223505" y="2735969"/>
              <a:ext cx="4553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 process based methods</a:t>
              </a:r>
              <a:endParaRPr lang="zh-CN" altLang="en-US" sz="2400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10799" y="3171768"/>
              <a:ext cx="4801314" cy="1020245"/>
              <a:chOff x="-1542311" y="4422537"/>
              <a:chExt cx="4801314" cy="1020245"/>
            </a:xfrm>
          </p:grpSpPr>
          <p:sp>
            <p:nvSpPr>
              <p:cNvPr id="27" name="矩形 3"/>
              <p:cNvSpPr/>
              <p:nvPr/>
            </p:nvSpPr>
            <p:spPr>
              <a:xfrm>
                <a:off x="-1542311" y="4422537"/>
                <a:ext cx="32658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Efficiency improvement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-1542311" y="4734896"/>
                <a:ext cx="48013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guarantee on convergence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Sacrificing model based information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  <p:sp>
        <p:nvSpPr>
          <p:cNvPr id="30" name="矩形 3"/>
          <p:cNvSpPr/>
          <p:nvPr/>
        </p:nvSpPr>
        <p:spPr>
          <a:xfrm>
            <a:off x="8239182" y="5436258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Converged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6704660" y="5965310"/>
            <a:ext cx="1481174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6142835" y="5668532"/>
            <a:ext cx="2043000" cy="39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 flipV="1">
            <a:off x="6252706" y="4326226"/>
            <a:ext cx="1843544" cy="764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5511800" y="2714625"/>
            <a:ext cx="2674034" cy="224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224668" y="2477211"/>
            <a:ext cx="1556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矩形 21"/>
          <p:cNvSpPr/>
          <p:nvPr/>
        </p:nvSpPr>
        <p:spPr>
          <a:xfrm>
            <a:off x="8181126" y="4098473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</a:p>
        </p:txBody>
      </p:sp>
      <p:sp>
        <p:nvSpPr>
          <p:cNvPr id="37" name="矩形 3"/>
          <p:cNvSpPr/>
          <p:nvPr/>
        </p:nvSpPr>
        <p:spPr>
          <a:xfrm>
            <a:off x="8253696" y="5734477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672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54"/>
          <p:cNvSpPr txBox="1"/>
          <p:nvPr/>
        </p:nvSpPr>
        <p:spPr>
          <a:xfrm rot="16200000">
            <a:off x="5832719" y="-2588931"/>
            <a:ext cx="1200329" cy="9978194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just"/>
            <a:r>
              <a:rPr lang="en-US" altLang="zh-CN" sz="6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Paradigm for CS-MRI</a:t>
            </a:r>
            <a:endParaRPr lang="en-US" altLang="zh-CN" sz="7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3766" y="3000331"/>
            <a:ext cx="11518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Theoretically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</a:t>
            </a:r>
            <a:r>
              <a:rPr lang="en-US" altLang="zh-CN" sz="28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  <a:endParaRPr lang="en-US" altLang="zh-CN" sz="2800" b="1" i="1" dirty="0" smtClean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800" b="1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 </a:t>
            </a:r>
            <a:r>
              <a:rPr lang="en-US" altLang="zh-CN" sz="2800" b="1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Compressive Sensing MRI</a:t>
            </a:r>
            <a:endParaRPr lang="zh-CN" altLang="en-US" sz="28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60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sp>
        <p:nvSpPr>
          <p:cNvPr id="11" name="矩形 3"/>
          <p:cNvSpPr/>
          <p:nvPr/>
        </p:nvSpPr>
        <p:spPr>
          <a:xfrm>
            <a:off x="3327408" y="4207934"/>
            <a:ext cx="5691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Fidelity 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 removal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Condition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control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Module——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 restoration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34796" y="2224479"/>
            <a:ext cx="7072336" cy="1218483"/>
            <a:chOff x="3134796" y="1496261"/>
            <a:chExt cx="7072336" cy="1218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101"/>
                <p:cNvSpPr txBox="1"/>
                <p:nvPr/>
              </p:nvSpPr>
              <p:spPr>
                <a:xfrm>
                  <a:off x="3134796" y="2318995"/>
                  <a:ext cx="7072336" cy="39574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  <m:r>
                        <a:rPr lang="en-US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sparse </a:t>
                  </a:r>
                  <a:r>
                    <a:rPr 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code of x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en-US" altLang="zh-CN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wavelet basis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𝜶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zh-CN" alt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𝝀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a14:m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trade-off </a:t>
                  </a:r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parameter</a:t>
                  </a:r>
                  <a:endParaRPr 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796" y="2318995"/>
                  <a:ext cx="7072336" cy="395749"/>
                </a:xfrm>
                <a:prstGeom prst="rect">
                  <a:avLst/>
                </a:prstGeom>
                <a:blipFill>
                  <a:blip r:embed="rId3"/>
                  <a:stretch>
                    <a:fillRect t="-1538" b="-2461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813890" y="1496261"/>
                  <a:ext cx="4896148" cy="74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zh-CN" altLang="en-US" sz="2400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zh-CN" altLang="en-US" sz="2400" b="0" i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0">
                                        <a:latin typeface="Cambria Math" panose="02040503050406030204" pitchFamily="18" charset="0"/>
                                      </a:rPr>
                                      <m:t>𝐏𝐅𝐀</m:t>
                                    </m:r>
                                    <m:r>
                                      <a:rPr lang="zh-CN" altLang="en-US" sz="2400" b="1" i="0"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  <m:r>
                                      <a:rPr lang="en-US" altLang="zh-CN" sz="2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b="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b="1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890" y="1496261"/>
                  <a:ext cx="4896148" cy="7411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223505" y="1370832"/>
            <a:ext cx="4390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 optimization model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23505" y="3623298"/>
            <a:ext cx="3988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composition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10964" y="1846371"/>
            <a:ext cx="2456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Sparsity regularization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24" name="肘形连接符 23"/>
          <p:cNvCxnSpPr/>
          <p:nvPr/>
        </p:nvCxnSpPr>
        <p:spPr>
          <a:xfrm rot="10800000">
            <a:off x="7680960" y="2034445"/>
            <a:ext cx="510166" cy="373107"/>
          </a:xfrm>
          <a:prstGeom prst="bentConnector3">
            <a:avLst>
              <a:gd name="adj1" fmla="val 11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2360815" y="1832497"/>
            <a:ext cx="8620298" cy="169209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7996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Fidelity 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223505" y="2953446"/>
            <a:ext cx="8294791" cy="993317"/>
            <a:chOff x="-1028729" y="2480636"/>
            <a:chExt cx="8294791" cy="993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270318" y="3126550"/>
                  <a:ext cx="5995744" cy="347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b="1" i="0">
                                        <a:latin typeface="Cambria Math" panose="02040503050406030204" pitchFamily="18" charset="0"/>
                                      </a:rPr>
                                      <m:t>𝛂</m:t>
                                    </m:r>
                                  </m:e>
                                  <m:sup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sup>
                                </m:sSup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𝐅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</m:fName>
                          <m:e>
                            <m:sSup>
                              <m:sSup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𝐏</m:t>
                                    </m:r>
                                  </m:e>
                                  <m:sup>
                                    <m:r>
                                      <a:rPr lang="en-US" altLang="zh-CN" sz="20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  <m:r>
                                  <a:rPr lang="en-US" altLang="zh-CN" sz="20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𝐅𝐀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US" altLang="zh-CN" sz="2000" b="1" i="0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sup>
                            </m:s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318" y="3126550"/>
                  <a:ext cx="5995744" cy="347403"/>
                </a:xfrm>
                <a:prstGeom prst="rect">
                  <a:avLst/>
                </a:prstGeom>
                <a:blipFill>
                  <a:blip r:embed="rId3"/>
                  <a:stretch>
                    <a:fillRect l="-203" t="-1754" r="-1221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/>
            <p:cNvSpPr/>
            <p:nvPr/>
          </p:nvSpPr>
          <p:spPr>
            <a:xfrm>
              <a:off x="-1028729" y="2480636"/>
              <a:ext cx="28071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Closed form solution</a:t>
              </a:r>
              <a:endParaRPr lang="zh-CN" altLang="en-US" sz="2000" b="1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54994" y="1796864"/>
            <a:ext cx="5279855" cy="1010797"/>
            <a:chOff x="1223505" y="1210549"/>
            <a:chExt cx="5279855" cy="1010797"/>
          </a:xfrm>
        </p:grpSpPr>
        <p:sp>
          <p:nvSpPr>
            <p:cNvPr id="7" name="矩形 6"/>
            <p:cNvSpPr/>
            <p:nvPr/>
          </p:nvSpPr>
          <p:spPr>
            <a:xfrm>
              <a:off x="1223505" y="1266254"/>
              <a:ext cx="7617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l"/>
              </a:pPr>
              <a:endParaRPr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391063" y="1594315"/>
                  <a:ext cx="5112297" cy="6270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𝐏𝐅𝐀𝐮</m:t>
                                    </m:r>
                                    <m: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>
                                  <m:f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  <m:r>
                                      <a:rPr lang="en-US" altLang="zh-CN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b="1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063" y="1594315"/>
                  <a:ext cx="5112297" cy="6270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3369912" y="1210549"/>
              <a:ext cx="24567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current </a:t>
              </a:r>
              <a:r>
                <a:rPr lang="en-US" altLang="zh-CN" sz="2000" b="1" dirty="0" smtClean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restoration</a:t>
              </a:r>
              <a:endParaRPr lang="zh-CN" altLang="en-US" sz="2000" dirty="0">
                <a:solidFill>
                  <a:srgbClr val="7030A0"/>
                </a:solidFill>
              </a:endParaRPr>
            </a:p>
          </p:txBody>
        </p:sp>
        <p:cxnSp>
          <p:nvCxnSpPr>
            <p:cNvPr id="13" name="肘形连接符 12"/>
            <p:cNvCxnSpPr/>
            <p:nvPr/>
          </p:nvCxnSpPr>
          <p:spPr>
            <a:xfrm rot="10800000">
              <a:off x="5553300" y="1375623"/>
              <a:ext cx="403000" cy="366254"/>
            </a:xfrm>
            <a:prstGeom prst="bentConnector3">
              <a:avLst>
                <a:gd name="adj1" fmla="val 495"/>
              </a:avLst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1183322" y="1384643"/>
            <a:ext cx="2911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Rough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287709" y="4219563"/>
            <a:ext cx="11309187" cy="1893980"/>
            <a:chOff x="1287709" y="4305288"/>
            <a:chExt cx="11309187" cy="1893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2662512" y="4705398"/>
                  <a:ext cx="9934384" cy="14938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ü"/>
                  </a:pP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</a:t>
                  </a:r>
                  <a:r>
                    <a:rPr lang="en-US" altLang="zh-CN" sz="2000" b="1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balance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between the current restoration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the fidelity term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Wingdings" panose="05000000000000000000" pitchFamily="2" charset="2"/>
                    <a:buChar char="ü"/>
                  </a:pP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</a:t>
                  </a:r>
                  <a:r>
                    <a:rPr lang="en-US" altLang="zh-CN" sz="2000" b="1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correction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by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fidelity while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a14:m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is out of the desired descent 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direction</a:t>
                  </a:r>
                </a:p>
                <a:p>
                  <a:pPr marL="342900" indent="-342900">
                    <a:lnSpc>
                      <a:spcPct val="150000"/>
                    </a:lnSpc>
                    <a:buFont typeface="Yu Gothic" panose="020B0400000000000000" pitchFamily="34" charset="-128"/>
                    <a:buChar char="X"/>
                  </a:pPr>
                  <a:r>
                    <a:rPr lang="en-US" altLang="zh-CN" sz="2000" dirty="0" smtClean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Artifacts introducing</a:t>
                  </a:r>
                  <a:endPara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512" y="4705398"/>
                  <a:ext cx="9934384" cy="1493870"/>
                </a:xfrm>
                <a:prstGeom prst="rect">
                  <a:avLst/>
                </a:prstGeom>
                <a:blipFill>
                  <a:blip r:embed="rId5"/>
                  <a:stretch>
                    <a:fillRect l="-798" b="-48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/>
            <p:cNvSpPr/>
            <p:nvPr/>
          </p:nvSpPr>
          <p:spPr>
            <a:xfrm>
              <a:off x="1287709" y="4305288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484372" y="1804167"/>
            <a:ext cx="7750259" cy="113221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484371" y="3422994"/>
            <a:ext cx="7750259" cy="682085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619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183322" y="1849861"/>
            <a:ext cx="6496313" cy="1041897"/>
            <a:chOff x="1183322" y="1384643"/>
            <a:chExt cx="6496313" cy="10418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053596" y="2079137"/>
                  <a:ext cx="2626039" cy="3474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altLang="zh-CN" sz="2000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sz="2000" b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3596" y="2079137"/>
                  <a:ext cx="2626039" cy="347403"/>
                </a:xfrm>
                <a:prstGeom prst="rect">
                  <a:avLst/>
                </a:prstGeom>
                <a:blipFill>
                  <a:blip r:embed="rId3"/>
                  <a:stretch>
                    <a:fillRect l="-928" t="-1754" b="-70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/>
            <p:cNvSpPr/>
            <p:nvPr/>
          </p:nvSpPr>
          <p:spPr>
            <a:xfrm>
              <a:off x="1183322" y="1384643"/>
              <a:ext cx="34996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learning network</a:t>
              </a:r>
              <a:endParaRPr lang="zh-CN" altLang="en-US" sz="2000" b="1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87709" y="3310672"/>
            <a:ext cx="12111293" cy="2329588"/>
            <a:chOff x="1287709" y="4513834"/>
            <a:chExt cx="12111293" cy="2329588"/>
          </a:xfrm>
        </p:grpSpPr>
        <p:sp>
          <p:nvSpPr>
            <p:cNvPr id="3" name="矩形 2"/>
            <p:cNvSpPr/>
            <p:nvPr/>
          </p:nvSpPr>
          <p:spPr>
            <a:xfrm>
              <a:off x="3464618" y="4904430"/>
              <a:ext cx="993438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Realizing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Artifacts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removal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Utilizing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dependent information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utilizing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forward pass process</a:t>
              </a:r>
            </a:p>
            <a:p>
              <a:pPr marL="342900" indent="-342900">
                <a:lnSpc>
                  <a:spcPct val="150000"/>
                </a:lnSpc>
                <a:buFont typeface="Yu Gothic" panose="020B0400000000000000" pitchFamily="34" charset="-128"/>
                <a:buChar char="X"/>
              </a:pPr>
              <a:r>
                <a: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guarantee on convergence</a:t>
              </a:r>
              <a:endPara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513834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3555049" y="2304243"/>
            <a:ext cx="5623134" cy="82762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668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Condition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83322" y="1330392"/>
            <a:ext cx="3983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Momentum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proximal </a:t>
            </a: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183322" y="4821809"/>
            <a:ext cx="11090374" cy="1307087"/>
            <a:chOff x="1287709" y="4757464"/>
            <a:chExt cx="11090374" cy="1307087"/>
          </a:xfrm>
        </p:grpSpPr>
        <p:sp>
          <p:nvSpPr>
            <p:cNvPr id="3" name="矩形 2"/>
            <p:cNvSpPr/>
            <p:nvPr/>
          </p:nvSpPr>
          <p:spPr>
            <a:xfrm>
              <a:off x="2443699" y="5048888"/>
              <a:ext cx="993438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Realizing 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error-control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rejecting improper output of nested architectures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Providing </a:t>
              </a:r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convergence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guarantee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757464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147410" y="2269262"/>
                <a:ext cx="6640600" cy="544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zh-CN" altLang="en-US" sz="2000" b="0" i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prox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CN" sz="20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b="1">
                                              <a:latin typeface="Cambria Math" panose="02040503050406030204" pitchFamily="18" charset="0"/>
                                            </a:rPr>
                                            <m:t>𝛂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410" y="2269262"/>
                <a:ext cx="6640600" cy="54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118496" y="1781778"/>
                <a:ext cx="3327065" cy="48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fidelity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𝐏𝐅𝐀</m:t>
                            </m:r>
                            <m:r>
                              <a:rPr lang="zh-CN" altLang="en-US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US" altLang="zh-CN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7030A0"/>
                    </a:solidFill>
                  </a:rPr>
                  <a:t> 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496" y="1781778"/>
                <a:ext cx="3327065" cy="483466"/>
              </a:xfrm>
              <a:prstGeom prst="rect">
                <a:avLst/>
              </a:prstGeom>
              <a:blipFill>
                <a:blip r:embed="rId4"/>
                <a:stretch>
                  <a:fillRect l="-549"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183322" y="3035484"/>
            <a:ext cx="2887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995197" y="3629758"/>
                <a:ext cx="7321043" cy="799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p>
                          </m:sSup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altLang="zh-CN" sz="2000" b="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𝐯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𝜷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zh-CN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p>
                                      <m:sSup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𝛂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𝜷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CN" sz="2000" b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000" b="1">
                                            <a:latin typeface="Cambria Math" panose="02040503050406030204" pitchFamily="18" charset="0"/>
                                          </a:rPr>
                                          <m:t>𝛂</m:t>
                                        </m:r>
                                      </m:e>
                                      <m:sup>
                                        <m:r>
                                          <a:rPr lang="en-US" altLang="zh-CN" sz="2000" b="1">
                                            <a:latin typeface="Cambria Math" panose="02040503050406030204" pitchFamily="18" charset="0"/>
                                          </a:rPr>
                                          <m:t>𝐤</m:t>
                                        </m:r>
                                      </m:sup>
                                    </m:sSup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𝑒𝑙𝑠𝑒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97" y="3629758"/>
                <a:ext cx="7321043" cy="799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>
          <a:xfrm>
            <a:off x="2280095" y="1789758"/>
            <a:ext cx="8402148" cy="113221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肘形连接符 23"/>
          <p:cNvCxnSpPr/>
          <p:nvPr/>
        </p:nvCxnSpPr>
        <p:spPr>
          <a:xfrm rot="5400000" flipH="1" flipV="1">
            <a:off x="6862279" y="2063821"/>
            <a:ext cx="330523" cy="279260"/>
          </a:xfrm>
          <a:prstGeom prst="bentConnector3">
            <a:avLst>
              <a:gd name="adj1" fmla="val 10688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280095" y="3515834"/>
            <a:ext cx="8402148" cy="113221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83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58004" y="1667507"/>
            <a:ext cx="34996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learning network</a:t>
            </a:r>
            <a:endParaRPr lang="zh-CN" altLang="en-US" sz="20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287709" y="3310672"/>
            <a:ext cx="11379131" cy="1877438"/>
            <a:chOff x="1287709" y="4513834"/>
            <a:chExt cx="11379131" cy="1877438"/>
          </a:xfrm>
        </p:grpSpPr>
        <p:sp>
          <p:nvSpPr>
            <p:cNvPr id="3" name="矩形 2"/>
            <p:cNvSpPr/>
            <p:nvPr/>
          </p:nvSpPr>
          <p:spPr>
            <a:xfrm>
              <a:off x="2732456" y="4913944"/>
              <a:ext cx="993438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Enhancing the effect of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sparse prior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regularization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Correcting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over-smooth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problem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Revealing more </a:t>
              </a: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details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287709" y="4513834"/>
              <a:ext cx="1284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0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Effects</a:t>
              </a:r>
              <a:endParaRPr lang="zh-CN" altLang="en-US" sz="2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190474" y="2428560"/>
                <a:ext cx="6343403" cy="460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</m:e>
                        <m:sup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prox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altLang="zh-CN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0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74" y="2428560"/>
                <a:ext cx="6343403" cy="460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2732456" y="2249972"/>
            <a:ext cx="7109813" cy="830382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974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049017" y="1027769"/>
            <a:ext cx="4062912" cy="5198856"/>
            <a:chOff x="601979" y="1110880"/>
            <a:chExt cx="3272663" cy="5117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5"/>
                <p:cNvSpPr/>
                <p:nvPr/>
              </p:nvSpPr>
              <p:spPr>
                <a:xfrm>
                  <a:off x="602774" y="2663686"/>
                  <a:ext cx="3265504" cy="459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Fidelity module: </a:t>
                  </a:r>
                  <a14:m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a14:m>
                  <a:endPara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663686"/>
                  <a:ext cx="3265504" cy="45900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11"/>
                <p:cNvSpPr/>
                <p:nvPr/>
              </p:nvSpPr>
              <p:spPr>
                <a:xfrm>
                  <a:off x="602774" y="3440089"/>
                  <a:ext cx="3265504" cy="459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Data-driven 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module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𝓋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0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440089"/>
                  <a:ext cx="3265504" cy="459000"/>
                </a:xfrm>
                <a:prstGeom prst="rect">
                  <a:avLst/>
                </a:prstGeom>
                <a:blipFill>
                  <a:blip r:embed="rId4"/>
                  <a:stretch>
                    <a:fillRect l="-1353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14"/>
                <p:cNvSpPr/>
                <p:nvPr/>
              </p:nvSpPr>
              <p:spPr>
                <a:xfrm>
                  <a:off x="602774" y="4216492"/>
                  <a:ext cx="3265504" cy="459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Fidelity 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module: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1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1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4216492"/>
                  <a:ext cx="3265504" cy="459000"/>
                </a:xfrm>
                <a:prstGeom prst="rect">
                  <a:avLst/>
                </a:prstGeom>
                <a:blipFill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矩形 18"/>
            <p:cNvSpPr/>
            <p:nvPr/>
          </p:nvSpPr>
          <p:spPr>
            <a:xfrm>
              <a:off x="602774" y="1887283"/>
              <a:ext cx="3265504" cy="459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zero filled </a:t>
              </a:r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endPara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矩形 21"/>
            <p:cNvSpPr/>
            <p:nvPr/>
          </p:nvSpPr>
          <p:spPr>
            <a:xfrm>
              <a:off x="602774" y="5769298"/>
              <a:ext cx="3265504" cy="459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reconstructed MRI X</a:t>
              </a:r>
              <a:endPara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4" name="直接箭头连接符 22"/>
            <p:cNvCxnSpPr>
              <a:stCxn id="72" idx="2"/>
              <a:endCxn id="69" idx="0"/>
            </p:cNvCxnSpPr>
            <p:nvPr/>
          </p:nvCxnSpPr>
          <p:spPr>
            <a:xfrm>
              <a:off x="2235526" y="2346283"/>
              <a:ext cx="0" cy="317403"/>
            </a:xfrm>
            <a:prstGeom prst="straightConnector1">
              <a:avLst/>
            </a:prstGeom>
            <a:solidFill>
              <a:schemeClr val="accent3"/>
            </a:solidFill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23"/>
            <p:cNvCxnSpPr>
              <a:stCxn id="69" idx="2"/>
              <a:endCxn id="70" idx="0"/>
            </p:cNvCxnSpPr>
            <p:nvPr/>
          </p:nvCxnSpPr>
          <p:spPr>
            <a:xfrm>
              <a:off x="2235526" y="3122686"/>
              <a:ext cx="0" cy="317403"/>
            </a:xfrm>
            <a:prstGeom prst="straightConnector1">
              <a:avLst/>
            </a:prstGeom>
            <a:solidFill>
              <a:schemeClr val="accent3"/>
            </a:solidFill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24"/>
            <p:cNvCxnSpPr>
              <a:stCxn id="70" idx="2"/>
              <a:endCxn id="71" idx="0"/>
            </p:cNvCxnSpPr>
            <p:nvPr/>
          </p:nvCxnSpPr>
          <p:spPr>
            <a:xfrm>
              <a:off x="2235526" y="3899089"/>
              <a:ext cx="0" cy="317403"/>
            </a:xfrm>
            <a:prstGeom prst="straightConnector1">
              <a:avLst/>
            </a:prstGeom>
            <a:solidFill>
              <a:schemeClr val="accent3"/>
            </a:solidFill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27"/>
            <p:cNvCxnSpPr>
              <a:stCxn id="83" idx="2"/>
              <a:endCxn id="73" idx="0"/>
            </p:cNvCxnSpPr>
            <p:nvPr/>
          </p:nvCxnSpPr>
          <p:spPr>
            <a:xfrm flipH="1">
              <a:off x="2235526" y="5451895"/>
              <a:ext cx="6364" cy="317403"/>
            </a:xfrm>
            <a:prstGeom prst="straightConnector1">
              <a:avLst/>
            </a:prstGeom>
            <a:solidFill>
              <a:schemeClr val="accent3"/>
            </a:solidFill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肘形连接符 28"/>
            <p:cNvCxnSpPr>
              <a:endCxn id="69" idx="1"/>
            </p:cNvCxnSpPr>
            <p:nvPr/>
          </p:nvCxnSpPr>
          <p:spPr>
            <a:xfrm rot="16200000" flipV="1">
              <a:off x="-559053" y="4055013"/>
              <a:ext cx="2329210" cy="5556"/>
            </a:xfrm>
            <a:prstGeom prst="bentConnector4">
              <a:avLst>
                <a:gd name="adj1" fmla="val 1197"/>
                <a:gd name="adj2" fmla="val 4380589"/>
              </a:avLst>
            </a:prstGeom>
            <a:solidFill>
              <a:schemeClr val="accent3"/>
            </a:solidFill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29"/>
            <p:cNvSpPr/>
            <p:nvPr/>
          </p:nvSpPr>
          <p:spPr>
            <a:xfrm>
              <a:off x="601979" y="1110880"/>
              <a:ext cx="3270277" cy="4590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K-space sparse data </a:t>
              </a:r>
              <a:endPara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接箭头连接符 8"/>
            <p:cNvCxnSpPr/>
            <p:nvPr/>
          </p:nvCxnSpPr>
          <p:spPr>
            <a:xfrm flipH="1">
              <a:off x="2236720" y="1569880"/>
              <a:ext cx="1591" cy="335699"/>
            </a:xfrm>
            <a:prstGeom prst="straightConnector1">
              <a:avLst/>
            </a:prstGeom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14"/>
                <p:cNvSpPr/>
                <p:nvPr/>
              </p:nvSpPr>
              <p:spPr>
                <a:xfrm>
                  <a:off x="609138" y="4992895"/>
                  <a:ext cx="3265504" cy="45900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Prior module: </a:t>
                  </a:r>
                  <a14:m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4992895"/>
                  <a:ext cx="3265504" cy="459000"/>
                </a:xfrm>
                <a:prstGeom prst="rect">
                  <a:avLst/>
                </a:prstGeom>
                <a:blipFill>
                  <a:blip r:embed="rId6"/>
                  <a:stretch>
                    <a:fillRect b="-126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箭头连接符 24"/>
            <p:cNvCxnSpPr>
              <a:stCxn id="71" idx="2"/>
              <a:endCxn id="83" idx="0"/>
            </p:cNvCxnSpPr>
            <p:nvPr/>
          </p:nvCxnSpPr>
          <p:spPr>
            <a:xfrm>
              <a:off x="2235526" y="4675492"/>
              <a:ext cx="6364" cy="317403"/>
            </a:xfrm>
            <a:prstGeom prst="straightConnector1">
              <a:avLst/>
            </a:prstGeom>
            <a:solidFill>
              <a:schemeClr val="accent3"/>
            </a:solidFill>
            <a:ln w="5715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5651865" y="1049087"/>
            <a:ext cx="2220685" cy="5214126"/>
            <a:chOff x="6731726" y="1034387"/>
            <a:chExt cx="2059407" cy="483544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1" t="17086" r="19350" b="49743"/>
            <a:stretch/>
          </p:blipFill>
          <p:spPr>
            <a:xfrm>
              <a:off x="6731726" y="2264565"/>
              <a:ext cx="2052206" cy="115931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3" t="17292" r="19537" b="49949"/>
            <a:stretch/>
          </p:blipFill>
          <p:spPr>
            <a:xfrm>
              <a:off x="6731726" y="1034387"/>
              <a:ext cx="2052206" cy="114491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3" t="17910" r="19031" b="49743"/>
            <a:stretch/>
          </p:blipFill>
          <p:spPr>
            <a:xfrm>
              <a:off x="6731726" y="3509144"/>
              <a:ext cx="2059407" cy="113051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9" t="18015" r="19144" b="49226"/>
            <a:stretch/>
          </p:blipFill>
          <p:spPr>
            <a:xfrm>
              <a:off x="6731726" y="4724920"/>
              <a:ext cx="2037804" cy="114491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sp>
        <p:nvSpPr>
          <p:cNvPr id="29" name="矩形 28"/>
          <p:cNvSpPr/>
          <p:nvPr/>
        </p:nvSpPr>
        <p:spPr>
          <a:xfrm>
            <a:off x="7872550" y="1011842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Zero-filled image as input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7849255" y="2331334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Rough reconstruction of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fidelity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849254" y="3675683"/>
            <a:ext cx="4095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Artifacts removal by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797959" y="4936697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 restoration by 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03" name="标题 1"/>
          <p:cNvSpPr txBox="1"/>
          <p:nvPr/>
        </p:nvSpPr>
        <p:spPr>
          <a:xfrm>
            <a:off x="403320" y="222110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</a:t>
            </a:r>
            <a:r>
              <a: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616176" y="4670632"/>
            <a:ext cx="1665729" cy="1478092"/>
            <a:chOff x="602774" y="2253588"/>
            <a:chExt cx="3271868" cy="3360803"/>
          </a:xfrm>
          <a:solidFill>
            <a:srgbClr val="FF00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3"/>
                  <a:stretch>
                    <a:fillRect t="-9091" b="-29545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4"/>
                  <a:stretch>
                    <a:fillRect l="-1087" t="-11364" b="-1590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4"/>
                <p:cNvSpPr/>
                <p:nvPr/>
              </p:nvSpPr>
              <p:spPr>
                <a:xfrm>
                  <a:off x="602774" y="4138782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𝒞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4138782"/>
                  <a:ext cx="3265504" cy="566256"/>
                </a:xfrm>
                <a:prstGeom prst="rect">
                  <a:avLst/>
                </a:prstGeom>
                <a:blipFill>
                  <a:blip r:embed="rId5"/>
                  <a:stretch>
                    <a:fillRect t="-9091" b="-18182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23"/>
            <p:cNvCxnSpPr>
              <a:stCxn id="13" idx="2"/>
              <a:endCxn id="15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4"/>
            <p:cNvCxnSpPr>
              <a:stCxn id="15" idx="2"/>
              <a:endCxn id="16" idx="0"/>
            </p:cNvCxnSpPr>
            <p:nvPr/>
          </p:nvCxnSpPr>
          <p:spPr>
            <a:xfrm>
              <a:off x="2235526" y="3758745"/>
              <a:ext cx="0" cy="380038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8"/>
            <p:cNvCxnSpPr>
              <a:stCxn id="27" idx="1"/>
              <a:endCxn id="13" idx="0"/>
            </p:cNvCxnSpPr>
            <p:nvPr/>
          </p:nvCxnSpPr>
          <p:spPr>
            <a:xfrm rot="10800000" flipH="1">
              <a:off x="609138" y="2253590"/>
              <a:ext cx="1626389" cy="3077675"/>
            </a:xfrm>
            <a:prstGeom prst="bentConnector4">
              <a:avLst>
                <a:gd name="adj1" fmla="val -22472"/>
                <a:gd name="adj2" fmla="val 114362"/>
              </a:avLst>
            </a:prstGeom>
            <a:grp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14"/>
                <p:cNvSpPr/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blipFill>
                  <a:blip r:embed="rId6"/>
                  <a:stretch>
                    <a:fillRect t="-11364" b="-29545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箭头连接符 24"/>
            <p:cNvCxnSpPr>
              <a:stCxn id="16" idx="2"/>
              <a:endCxn id="27" idx="0"/>
            </p:cNvCxnSpPr>
            <p:nvPr/>
          </p:nvCxnSpPr>
          <p:spPr>
            <a:xfrm>
              <a:off x="2235526" y="4705038"/>
              <a:ext cx="6364" cy="343097"/>
            </a:xfrm>
            <a:prstGeom prst="straightConnector1">
              <a:avLst/>
            </a:prstGeom>
            <a:grpFill/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4011346" y="5454173"/>
            <a:ext cx="1662490" cy="661973"/>
            <a:chOff x="602772" y="2253588"/>
            <a:chExt cx="3265506" cy="1505157"/>
          </a:xfrm>
          <a:solidFill>
            <a:srgbClr val="669900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66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7"/>
                  <a:stretch>
                    <a:fillRect t="-11364" b="-29545"/>
                  </a:stretch>
                </a:blipFill>
                <a:ln>
                  <a:solidFill>
                    <a:srgbClr val="6699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6699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8"/>
                  <a:stretch>
                    <a:fillRect l="-1449" t="-9091" b="-18182"/>
                  </a:stretch>
                </a:blipFill>
                <a:ln>
                  <a:solidFill>
                    <a:srgbClr val="6699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23"/>
            <p:cNvCxnSpPr>
              <a:stCxn id="36" idx="2"/>
              <a:endCxn id="37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66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肘形连接符 28"/>
            <p:cNvCxnSpPr>
              <a:stCxn id="37" idx="1"/>
              <a:endCxn id="36" idx="0"/>
            </p:cNvCxnSpPr>
            <p:nvPr/>
          </p:nvCxnSpPr>
          <p:spPr>
            <a:xfrm rot="10800000" flipH="1">
              <a:off x="602772" y="2253588"/>
              <a:ext cx="1632753" cy="1222029"/>
            </a:xfrm>
            <a:prstGeom prst="bentConnector4">
              <a:avLst>
                <a:gd name="adj1" fmla="val -21995"/>
                <a:gd name="adj2" fmla="val 136170"/>
              </a:avLst>
            </a:prstGeom>
            <a:grpFill/>
            <a:ln w="57150">
              <a:solidFill>
                <a:srgbClr val="66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6963470" y="5089940"/>
            <a:ext cx="1665730" cy="1056897"/>
            <a:chOff x="602774" y="2253588"/>
            <a:chExt cx="3271868" cy="2403114"/>
          </a:xfrm>
          <a:solidFill>
            <a:srgbClr val="0099FF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"/>
                <p:cNvSpPr/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2253588"/>
                  <a:ext cx="3265504" cy="566256"/>
                </a:xfrm>
                <a:prstGeom prst="rect">
                  <a:avLst/>
                </a:prstGeom>
                <a:blipFill>
                  <a:blip r:embed="rId9"/>
                  <a:stretch>
                    <a:fillRect t="-11364" b="-29545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11"/>
                <p:cNvSpPr/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zh-CN" b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𝓋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774" y="3192489"/>
                  <a:ext cx="3265504" cy="566256"/>
                </a:xfrm>
                <a:prstGeom prst="rect">
                  <a:avLst/>
                </a:prstGeom>
                <a:blipFill>
                  <a:blip r:embed="rId10"/>
                  <a:stretch>
                    <a:fillRect l="-1087" t="-11364" b="-15909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接箭头连接符 23"/>
            <p:cNvCxnSpPr>
              <a:stCxn id="51" idx="2"/>
              <a:endCxn id="52" idx="0"/>
            </p:cNvCxnSpPr>
            <p:nvPr/>
          </p:nvCxnSpPr>
          <p:spPr>
            <a:xfrm>
              <a:off x="2235526" y="2819844"/>
              <a:ext cx="0" cy="372645"/>
            </a:xfrm>
            <a:prstGeom prst="straightConnector1">
              <a:avLst/>
            </a:prstGeom>
            <a:grpFill/>
            <a:ln w="28575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28"/>
            <p:cNvCxnSpPr>
              <a:stCxn id="57" idx="1"/>
              <a:endCxn id="51" idx="0"/>
            </p:cNvCxnSpPr>
            <p:nvPr/>
          </p:nvCxnSpPr>
          <p:spPr>
            <a:xfrm rot="10800000" flipH="1">
              <a:off x="609138" y="2253590"/>
              <a:ext cx="1626389" cy="2119986"/>
            </a:xfrm>
            <a:prstGeom prst="bentConnector4">
              <a:avLst>
                <a:gd name="adj1" fmla="val -22472"/>
                <a:gd name="adj2" fmla="val 120850"/>
              </a:avLst>
            </a:prstGeom>
            <a:grpFill/>
            <a:ln w="57150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14"/>
                <p:cNvSpPr/>
                <p:nvPr/>
              </p:nvSpPr>
              <p:spPr>
                <a:xfrm>
                  <a:off x="609138" y="4090445"/>
                  <a:ext cx="3265504" cy="566257"/>
                </a:xfrm>
                <a:prstGeom prst="rect">
                  <a:avLst/>
                </a:prstGeom>
                <a:grpFill/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4090445"/>
                  <a:ext cx="3265504" cy="566257"/>
                </a:xfrm>
                <a:prstGeom prst="rect">
                  <a:avLst/>
                </a:prstGeom>
                <a:blipFill>
                  <a:blip r:embed="rId11"/>
                  <a:stretch>
                    <a:fillRect t="-9091" b="-31818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24"/>
            <p:cNvCxnSpPr>
              <a:stCxn id="52" idx="2"/>
              <a:endCxn id="57" idx="0"/>
            </p:cNvCxnSpPr>
            <p:nvPr/>
          </p:nvCxnSpPr>
          <p:spPr>
            <a:xfrm>
              <a:off x="2235527" y="3758746"/>
              <a:ext cx="6364" cy="331699"/>
            </a:xfrm>
            <a:prstGeom prst="straightConnector1">
              <a:avLst/>
            </a:prstGeom>
            <a:grpFill/>
            <a:ln w="28575">
              <a:solidFill>
                <a:srgbClr val="0099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223505" y="5789809"/>
            <a:ext cx="1662487" cy="249041"/>
            <a:chOff x="609137" y="5048135"/>
            <a:chExt cx="3265505" cy="566256"/>
          </a:xfrm>
          <a:solidFill>
            <a:srgbClr val="FF9933"/>
          </a:solidFill>
        </p:grpSpPr>
        <p:cxnSp>
          <p:nvCxnSpPr>
            <p:cNvPr id="66" name="肘形连接符 28"/>
            <p:cNvCxnSpPr>
              <a:stCxn id="67" idx="1"/>
              <a:endCxn id="67" idx="0"/>
            </p:cNvCxnSpPr>
            <p:nvPr/>
          </p:nvCxnSpPr>
          <p:spPr>
            <a:xfrm rot="10800000" flipH="1">
              <a:off x="609137" y="5048136"/>
              <a:ext cx="1632753" cy="283128"/>
            </a:xfrm>
            <a:prstGeom prst="bentConnector4">
              <a:avLst>
                <a:gd name="adj1" fmla="val -21995"/>
                <a:gd name="adj2" fmla="val 256117"/>
              </a:avLst>
            </a:prstGeom>
            <a:grpFill/>
            <a:ln w="57150">
              <a:solidFill>
                <a:srgbClr val="FF99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14"/>
                <p:cNvSpPr/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grpFill/>
                <a:ln>
                  <a:solidFill>
                    <a:srgbClr val="FF993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zh-CN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altLang="zh-CN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8" y="5048135"/>
                  <a:ext cx="3265504" cy="566256"/>
                </a:xfrm>
                <a:prstGeom prst="rect">
                  <a:avLst/>
                </a:prstGeom>
                <a:blipFill>
                  <a:blip r:embed="rId12"/>
                  <a:stretch>
                    <a:fillRect t="-11364" b="-29545"/>
                  </a:stretch>
                </a:blipFill>
                <a:ln>
                  <a:solidFill>
                    <a:srgbClr val="FF9933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/>
          <p:cNvGrpSpPr/>
          <p:nvPr/>
        </p:nvGrpSpPr>
        <p:grpSpPr>
          <a:xfrm>
            <a:off x="2054749" y="1086536"/>
            <a:ext cx="7259214" cy="3654333"/>
            <a:chOff x="2158061" y="2673976"/>
            <a:chExt cx="7259214" cy="365433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3"/>
            <a:srcRect t="91595"/>
            <a:stretch/>
          </p:blipFill>
          <p:spPr>
            <a:xfrm>
              <a:off x="2207966" y="5984332"/>
              <a:ext cx="7209309" cy="343977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13"/>
            <a:srcRect b="18878"/>
            <a:stretch/>
          </p:blipFill>
          <p:spPr>
            <a:xfrm>
              <a:off x="2158061" y="2673976"/>
              <a:ext cx="7209309" cy="3320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260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933701" y="5138112"/>
            <a:ext cx="783907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ighest reconstruction accuracy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reconstruction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Strongest robustness to 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</a:t>
            </a:r>
            <a:r>
              <a:rPr 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sampling patterns and ratios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" y="1756722"/>
            <a:ext cx="5606402" cy="3148653"/>
          </a:xfrm>
          <a:prstGeom prst="rect">
            <a:avLst/>
          </a:prstGeom>
          <a:ln w="38100">
            <a:noFill/>
            <a:prstDash val="sysDot"/>
          </a:ln>
        </p:spPr>
      </p:pic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Ability to handle different sampling ratios and sampling patterns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05" y="1756722"/>
            <a:ext cx="5210572" cy="3148653"/>
          </a:xfrm>
          <a:prstGeom prst="rect">
            <a:avLst/>
          </a:prstGeom>
          <a:ln w="38100">
            <a:noFill/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4016049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文本框 1"/>
          <p:cNvSpPr txBox="1"/>
          <p:nvPr/>
        </p:nvSpPr>
        <p:spPr>
          <a:xfrm>
            <a:off x="1533525" y="1504950"/>
            <a:ext cx="912431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Related work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Our Paradigm for 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Real-world CS-MRI with </a:t>
            </a:r>
            <a:r>
              <a:rPr lang="en-US" altLang="zh-CN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</a:t>
            </a:r>
          </a:p>
          <a:p>
            <a:pPr marL="285750" indent="-285750">
              <a:lnSpc>
                <a:spcPct val="180000"/>
              </a:lnSpc>
              <a:buFont typeface="Wingdings" panose="05000000000000000000" charset="0"/>
              <a:buChar char="l"/>
            </a:pP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Conclusions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en-US" altLang="zh-CN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2" name="文本框 2"/>
          <p:cNvSpPr txBox="1"/>
          <p:nvPr/>
        </p:nvSpPr>
        <p:spPr>
          <a:xfrm>
            <a:off x="1485900" y="663575"/>
            <a:ext cx="32435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4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OUTLINE</a:t>
            </a:r>
          </a:p>
        </p:txBody>
      </p:sp>
      <p:cxnSp>
        <p:nvCxnSpPr>
          <p:cNvPr id="3145730" name="直接连接符 18"/>
          <p:cNvCxnSpPr/>
          <p:nvPr/>
        </p:nvCxnSpPr>
        <p:spPr>
          <a:xfrm>
            <a:off x="1598930" y="1485900"/>
            <a:ext cx="3834765" cy="1397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of Execute Time (s)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99680"/>
              </p:ext>
            </p:extLst>
          </p:nvPr>
        </p:nvGraphicFramePr>
        <p:xfrm>
          <a:off x="1394689" y="1732396"/>
          <a:ext cx="9734550" cy="227783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70976">
                  <a:extLst>
                    <a:ext uri="{9D8B030D-6E8A-4147-A177-3AD203B41FA5}">
                      <a16:colId xmlns:a16="http://schemas.microsoft.com/office/drawing/2014/main" val="3689169123"/>
                    </a:ext>
                  </a:extLst>
                </a:gridCol>
                <a:gridCol w="631910">
                  <a:extLst>
                    <a:ext uri="{9D8B030D-6E8A-4147-A177-3AD203B41FA5}">
                      <a16:colId xmlns:a16="http://schemas.microsoft.com/office/drawing/2014/main" val="2781324605"/>
                    </a:ext>
                  </a:extLst>
                </a:gridCol>
                <a:gridCol w="870020">
                  <a:extLst>
                    <a:ext uri="{9D8B030D-6E8A-4147-A177-3AD203B41FA5}">
                      <a16:colId xmlns:a16="http://schemas.microsoft.com/office/drawing/2014/main" val="3369059362"/>
                    </a:ext>
                  </a:extLst>
                </a:gridCol>
                <a:gridCol w="760124">
                  <a:extLst>
                    <a:ext uri="{9D8B030D-6E8A-4147-A177-3AD203B41FA5}">
                      <a16:colId xmlns:a16="http://schemas.microsoft.com/office/drawing/2014/main" val="4242426939"/>
                    </a:ext>
                  </a:extLst>
                </a:gridCol>
                <a:gridCol w="833388">
                  <a:extLst>
                    <a:ext uri="{9D8B030D-6E8A-4147-A177-3AD203B41FA5}">
                      <a16:colId xmlns:a16="http://schemas.microsoft.com/office/drawing/2014/main" val="1799770788"/>
                    </a:ext>
                  </a:extLst>
                </a:gridCol>
                <a:gridCol w="1044025">
                  <a:extLst>
                    <a:ext uri="{9D8B030D-6E8A-4147-A177-3AD203B41FA5}">
                      <a16:colId xmlns:a16="http://schemas.microsoft.com/office/drawing/2014/main" val="2977022335"/>
                    </a:ext>
                  </a:extLst>
                </a:gridCol>
                <a:gridCol w="906653">
                  <a:extLst>
                    <a:ext uri="{9D8B030D-6E8A-4147-A177-3AD203B41FA5}">
                      <a16:colId xmlns:a16="http://schemas.microsoft.com/office/drawing/2014/main" val="1848743611"/>
                    </a:ext>
                  </a:extLst>
                </a:gridCol>
                <a:gridCol w="952443">
                  <a:extLst>
                    <a:ext uri="{9D8B030D-6E8A-4147-A177-3AD203B41FA5}">
                      <a16:colId xmlns:a16="http://schemas.microsoft.com/office/drawing/2014/main" val="3476922916"/>
                    </a:ext>
                  </a:extLst>
                </a:gridCol>
                <a:gridCol w="915812">
                  <a:extLst>
                    <a:ext uri="{9D8B030D-6E8A-4147-A177-3AD203B41FA5}">
                      <a16:colId xmlns:a16="http://schemas.microsoft.com/office/drawing/2014/main" val="3788306997"/>
                    </a:ext>
                  </a:extLst>
                </a:gridCol>
                <a:gridCol w="906653">
                  <a:extLst>
                    <a:ext uri="{9D8B030D-6E8A-4147-A177-3AD203B41FA5}">
                      <a16:colId xmlns:a16="http://schemas.microsoft.com/office/drawing/2014/main" val="3824360728"/>
                    </a:ext>
                  </a:extLst>
                </a:gridCol>
                <a:gridCol w="842546">
                  <a:extLst>
                    <a:ext uri="{9D8B030D-6E8A-4147-A177-3AD203B41FA5}">
                      <a16:colId xmlns:a16="http://schemas.microsoft.com/office/drawing/2014/main" val="1362636542"/>
                    </a:ext>
                  </a:extLst>
                </a:gridCol>
              </a:tblGrid>
              <a:tr h="48432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</a:t>
                      </a:r>
                      <a:r>
                        <a:rPr lang="en-US" altLang="zh-CN" sz="18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ZF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TV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SIDWT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PBDW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PANO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FDLCP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ADMM-Net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BM3D-MRI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kern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Ours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40164"/>
                  </a:ext>
                </a:extLst>
              </a:tr>
              <a:tr h="409438">
                <a:tc rowSpan="2"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2.0098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14.8269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45.2639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27.9626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84.8494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1.2332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10.8777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0.3167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167505"/>
                  </a:ext>
                </a:extLst>
              </a:tr>
              <a:tr h="409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2.3625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20.9462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53.0273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42.9235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84.1869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1.2349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9.5716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0.3631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814847"/>
                  </a:ext>
                </a:extLst>
              </a:tr>
              <a:tr h="409438">
                <a:tc rowSpan="2"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0.0032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0.7631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5.5761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26.1274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11.1466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83.068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1.2499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11.5394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0.5633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0453217"/>
                  </a:ext>
                </a:extLst>
              </a:tr>
              <a:tr h="409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0.0036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5.7678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24.8526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14.4659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81.8903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1.2445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10.6671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1" u="none" strike="noStrike" dirty="0" smtClean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0.5545</a:t>
                      </a:r>
                      <a:endParaRPr lang="en-US" altLang="zh-CN" sz="1800" b="1" i="0" u="none" strike="noStrike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5767880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394689" y="4336485"/>
            <a:ext cx="9966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ADMM-Net and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 are tested on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framework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ideally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efficient reconstruction process and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comes 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fastest method among the competitors.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714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6"/>
          <p:cNvSpPr txBox="1"/>
          <p:nvPr/>
        </p:nvSpPr>
        <p:spPr>
          <a:xfrm>
            <a:off x="1223505" y="1012759"/>
            <a:ext cx="110972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Visualization comparison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72705" y="1046056"/>
            <a:ext cx="8875156" cy="2045780"/>
            <a:chOff x="2287055" y="1128072"/>
            <a:chExt cx="8412882" cy="193922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341" t="-25109" r="-341" b="25109"/>
            <a:stretch/>
          </p:blipFill>
          <p:spPr>
            <a:xfrm>
              <a:off x="2315632" y="1128072"/>
              <a:ext cx="8384305" cy="170704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t="86586"/>
            <a:stretch/>
          </p:blipFill>
          <p:spPr>
            <a:xfrm>
              <a:off x="2287055" y="2838303"/>
              <a:ext cx="8384305" cy="22899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772700" y="3189181"/>
            <a:ext cx="8845014" cy="3034353"/>
            <a:chOff x="2287053" y="3194997"/>
            <a:chExt cx="8384311" cy="28763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b="14526"/>
            <a:stretch/>
          </p:blipFill>
          <p:spPr>
            <a:xfrm>
              <a:off x="2287057" y="3194997"/>
              <a:ext cx="8384307" cy="263430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/>
            <a:srcRect t="92583"/>
            <a:stretch/>
          </p:blipFill>
          <p:spPr>
            <a:xfrm>
              <a:off x="2287053" y="5842702"/>
              <a:ext cx="8384307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995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6"/>
          <p:cNvSpPr txBox="1"/>
          <p:nvPr/>
        </p:nvSpPr>
        <p:spPr>
          <a:xfrm>
            <a:off x="1105535" y="972830"/>
            <a:ext cx="6633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obust to various kinds of testing data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68153"/>
              </p:ext>
            </p:extLst>
          </p:nvPr>
        </p:nvGraphicFramePr>
        <p:xfrm>
          <a:off x="1221694" y="1675712"/>
          <a:ext cx="10074725" cy="14107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6267">
                  <a:extLst>
                    <a:ext uri="{9D8B030D-6E8A-4147-A177-3AD203B41FA5}">
                      <a16:colId xmlns:a16="http://schemas.microsoft.com/office/drawing/2014/main" val="2781324605"/>
                    </a:ext>
                  </a:extLst>
                </a:gridCol>
                <a:gridCol w="932263">
                  <a:extLst>
                    <a:ext uri="{9D8B030D-6E8A-4147-A177-3AD203B41FA5}">
                      <a16:colId xmlns:a16="http://schemas.microsoft.com/office/drawing/2014/main" val="3369059362"/>
                    </a:ext>
                  </a:extLst>
                </a:gridCol>
                <a:gridCol w="917464">
                  <a:extLst>
                    <a:ext uri="{9D8B030D-6E8A-4147-A177-3AD203B41FA5}">
                      <a16:colId xmlns:a16="http://schemas.microsoft.com/office/drawing/2014/main" val="4242426939"/>
                    </a:ext>
                  </a:extLst>
                </a:gridCol>
                <a:gridCol w="1050644">
                  <a:extLst>
                    <a:ext uri="{9D8B030D-6E8A-4147-A177-3AD203B41FA5}">
                      <a16:colId xmlns:a16="http://schemas.microsoft.com/office/drawing/2014/main" val="1799770788"/>
                    </a:ext>
                  </a:extLst>
                </a:gridCol>
                <a:gridCol w="1006250">
                  <a:extLst>
                    <a:ext uri="{9D8B030D-6E8A-4147-A177-3AD203B41FA5}">
                      <a16:colId xmlns:a16="http://schemas.microsoft.com/office/drawing/2014/main" val="2977022335"/>
                    </a:ext>
                  </a:extLst>
                </a:gridCol>
                <a:gridCol w="954460">
                  <a:extLst>
                    <a:ext uri="{9D8B030D-6E8A-4147-A177-3AD203B41FA5}">
                      <a16:colId xmlns:a16="http://schemas.microsoft.com/office/drawing/2014/main" val="1848743611"/>
                    </a:ext>
                  </a:extLst>
                </a:gridCol>
                <a:gridCol w="1065442">
                  <a:extLst>
                    <a:ext uri="{9D8B030D-6E8A-4147-A177-3AD203B41FA5}">
                      <a16:colId xmlns:a16="http://schemas.microsoft.com/office/drawing/2014/main" val="3476922916"/>
                    </a:ext>
                  </a:extLst>
                </a:gridCol>
                <a:gridCol w="1109836">
                  <a:extLst>
                    <a:ext uri="{9D8B030D-6E8A-4147-A177-3AD203B41FA5}">
                      <a16:colId xmlns:a16="http://schemas.microsoft.com/office/drawing/2014/main" val="3788306997"/>
                    </a:ext>
                  </a:extLst>
                </a:gridCol>
                <a:gridCol w="1162662">
                  <a:extLst>
                    <a:ext uri="{9D8B030D-6E8A-4147-A177-3AD203B41FA5}">
                      <a16:colId xmlns:a16="http://schemas.microsoft.com/office/drawing/2014/main" val="3824360728"/>
                    </a:ext>
                  </a:extLst>
                </a:gridCol>
                <a:gridCol w="819437">
                  <a:extLst>
                    <a:ext uri="{9D8B030D-6E8A-4147-A177-3AD203B41FA5}">
                      <a16:colId xmlns:a16="http://schemas.microsoft.com/office/drawing/2014/main" val="1362636542"/>
                    </a:ext>
                  </a:extLst>
                </a:gridCol>
              </a:tblGrid>
              <a:tr h="42389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800" b="0" dirty="0" smtClean="0"/>
                        <a:t>Data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</a:rPr>
                        <a:t>ZF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TV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SIDWT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PBDW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PANO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FDLCP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</a:rPr>
                        <a:t>ADMM-Net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>
                          <a:effectLst/>
                        </a:rPr>
                        <a:t>BM3D-MRI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b="0" u="none" strike="noStrike" dirty="0" smtClean="0">
                          <a:effectLst/>
                        </a:rPr>
                        <a:t>Ours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040164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</a:rPr>
                        <a:t>Chest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22.95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24.43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24.17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25.91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27.73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26.84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25.38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26.27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</a:rPr>
                        <a:t>28.22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0167505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</a:rPr>
                        <a:t>Cardiac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23.40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29.17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27.49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31.34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33.14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33.84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31.42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31.44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</a:rPr>
                        <a:t>35.69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1613012"/>
                  </a:ext>
                </a:extLst>
              </a:tr>
              <a:tr h="328963"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strike="noStrike" dirty="0" smtClean="0">
                          <a:effectLst/>
                        </a:rPr>
                        <a:t>Renal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24.32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28.77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27.66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31.05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32.21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33.74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31.13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31.01</a:t>
                      </a:r>
                      <a:endParaRPr lang="zh-CN" alt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accent2"/>
                          </a:solidFill>
                        </a:rPr>
                        <a:t>34.79</a:t>
                      </a:r>
                      <a:endParaRPr lang="zh-CN" altLang="en-US" sz="18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9814847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08" y="3562577"/>
            <a:ext cx="10221052" cy="22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51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2931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Paradigm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9249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6"/>
          <p:cNvSpPr txBox="1"/>
          <p:nvPr/>
        </p:nvSpPr>
        <p:spPr>
          <a:xfrm>
            <a:off x="1105535" y="972830"/>
            <a:ext cx="6633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obust to 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 pollution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05" y="1604618"/>
            <a:ext cx="6714885" cy="4417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12905" y="1644546"/>
            <a:ext cx="33574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method has a better noise tolerance than the others,</a:t>
            </a:r>
          </a:p>
        </p:txBody>
      </p:sp>
    </p:spTree>
    <p:extLst>
      <p:ext uri="{BB962C8B-B14F-4D97-AF65-F5344CB8AC3E}">
        <p14:creationId xmlns:p14="http://schemas.microsoft.com/office/powerpoint/2010/main" val="19436171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54"/>
          <p:cNvSpPr txBox="1"/>
          <p:nvPr/>
        </p:nvSpPr>
        <p:spPr>
          <a:xfrm rot="16200000">
            <a:off x="4985679" y="-2303181"/>
            <a:ext cx="1846659" cy="9978194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Real-world </a:t>
            </a:r>
            <a:endParaRPr lang="en-US" altLang="zh-CN" sz="54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54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CS-MRI with </a:t>
            </a:r>
            <a:r>
              <a:rPr lang="en-US" altLang="zh-CN" sz="54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</a:t>
            </a:r>
            <a:endParaRPr lang="en-US" altLang="zh-CN" sz="6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432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2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46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Rician Noise</a:t>
              </a:r>
            </a:p>
          </p:txBody>
        </p:sp>
      </p:grpSp>
      <p:sp>
        <p:nvSpPr>
          <p:cNvPr id="1048847" name="文本框 32"/>
          <p:cNvSpPr txBox="1"/>
          <p:nvPr/>
        </p:nvSpPr>
        <p:spPr>
          <a:xfrm>
            <a:off x="516255" y="1441259"/>
            <a:ext cx="10323830" cy="1310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MRI scanners acquire complex data where both real and imaginary parts are corrupted with zero-mean uncorrelated Gaussian noise with equal variance.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The calculation of the magnitude image transforms the original complex Gaussian noise into Rician noi</a:t>
            </a:r>
            <a:r>
              <a:rPr lang="en-US" altLang="zh-CN" dirty="0"/>
              <a:t>se.</a:t>
            </a:r>
          </a:p>
        </p:txBody>
      </p:sp>
      <p:cxnSp>
        <p:nvCxnSpPr>
          <p:cNvPr id="3145793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组合 3"/>
          <p:cNvGrpSpPr/>
          <p:nvPr/>
        </p:nvGrpSpPr>
        <p:grpSpPr>
          <a:xfrm>
            <a:off x="505460" y="2522855"/>
            <a:ext cx="7863205" cy="502285"/>
            <a:chOff x="816" y="4158"/>
            <a:chExt cx="12383" cy="791"/>
          </a:xfrm>
        </p:grpSpPr>
        <p:sp>
          <p:nvSpPr>
            <p:cNvPr id="1048848" name="文本框 16"/>
            <p:cNvSpPr txBox="1"/>
            <p:nvPr/>
          </p:nvSpPr>
          <p:spPr>
            <a:xfrm>
              <a:off x="816" y="4165"/>
              <a:ext cx="9621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342900" indent="-342900">
                <a:buFont typeface="Wingdings" panose="05000000000000000000" charset="0"/>
                <a:buChar char="l"/>
              </a:pPr>
              <a:r>
                <a: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Rician Noise for magnitude MR image	     </a:t>
              </a:r>
            </a:p>
          </p:txBody>
        </p:sp>
        <p:graphicFrame>
          <p:nvGraphicFramePr>
            <p:cNvPr id="4194328" name="对象 7">
              <a:hlinkClick r:id="" action="ppaction://ole?verb=0"/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4856049"/>
                </p:ext>
              </p:extLst>
            </p:nvPr>
          </p:nvGraphicFramePr>
          <p:xfrm>
            <a:off x="9803" y="4158"/>
            <a:ext cx="3396" cy="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7" r:id="rId4" imgW="1308100" imgH="304800" progId="Equation.KSEE3">
                    <p:embed/>
                  </p:oleObj>
                </mc:Choice>
                <mc:Fallback>
                  <p:oleObj r:id="rId4" imgW="1308100" imgH="304800" progId="Equation.KSEE3">
                    <p:embed/>
                    <p:pic>
                      <p:nvPicPr>
                        <p:cNvPr id="4194328" name="对象 7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03" y="4158"/>
                          <a:ext cx="3396" cy="7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850" name="文本框 4"/>
          <p:cNvSpPr txBox="1"/>
          <p:nvPr/>
        </p:nvSpPr>
        <p:spPr>
          <a:xfrm>
            <a:off x="530225" y="1005205"/>
            <a:ext cx="56610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 Noise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1069133" y="3187952"/>
            <a:ext cx="9938280" cy="3151004"/>
            <a:chOff x="916732" y="2234078"/>
            <a:chExt cx="11073781" cy="3511024"/>
          </a:xfrm>
        </p:grpSpPr>
        <p:grpSp>
          <p:nvGrpSpPr>
            <p:cNvPr id="25" name="组合 17"/>
            <p:cNvGrpSpPr/>
            <p:nvPr/>
          </p:nvGrpSpPr>
          <p:grpSpPr>
            <a:xfrm>
              <a:off x="1341338" y="4832464"/>
              <a:ext cx="4808329" cy="390405"/>
              <a:chOff x="2702" y="9275"/>
              <a:chExt cx="6713" cy="545"/>
            </a:xfrm>
          </p:grpSpPr>
          <p:sp>
            <p:nvSpPr>
              <p:cNvPr id="34" name="文本框 26"/>
              <p:cNvSpPr txBox="1"/>
              <p:nvPr/>
            </p:nvSpPr>
            <p:spPr>
              <a:xfrm>
                <a:off x="2702" y="9275"/>
                <a:ext cx="2397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Guassian Noise</a:t>
                </a:r>
              </a:p>
            </p:txBody>
          </p:sp>
          <p:sp>
            <p:nvSpPr>
              <p:cNvPr id="35" name="文本框 30"/>
              <p:cNvSpPr txBox="1"/>
              <p:nvPr/>
            </p:nvSpPr>
            <p:spPr>
              <a:xfrm>
                <a:off x="5577" y="9293"/>
                <a:ext cx="3838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/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noisy image - clean image</a:t>
                </a:r>
              </a:p>
            </p:txBody>
          </p:sp>
        </p:grpSp>
        <p:grpSp>
          <p:nvGrpSpPr>
            <p:cNvPr id="26" name="组合 17"/>
            <p:cNvGrpSpPr/>
            <p:nvPr/>
          </p:nvGrpSpPr>
          <p:grpSpPr>
            <a:xfrm>
              <a:off x="7134194" y="4788422"/>
              <a:ext cx="4856319" cy="442698"/>
              <a:chOff x="3324" y="9339"/>
              <a:chExt cx="6780" cy="618"/>
            </a:xfrm>
          </p:grpSpPr>
          <p:sp>
            <p:nvSpPr>
              <p:cNvPr id="32" name="文本框 26"/>
              <p:cNvSpPr txBox="1"/>
              <p:nvPr/>
            </p:nvSpPr>
            <p:spPr>
              <a:xfrm>
                <a:off x="3324" y="9430"/>
                <a:ext cx="2397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Rician Noise</a:t>
                </a:r>
              </a:p>
            </p:txBody>
          </p:sp>
          <p:sp>
            <p:nvSpPr>
              <p:cNvPr id="33" name="文本框 30"/>
              <p:cNvSpPr txBox="1"/>
              <p:nvPr/>
            </p:nvSpPr>
            <p:spPr>
              <a:xfrm>
                <a:off x="6266" y="9339"/>
                <a:ext cx="3838" cy="5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l"/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noisy image - clean image</a:t>
                </a: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690263" y="5162101"/>
              <a:ext cx="5751776" cy="58300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Rician noise is not additive noise</a:t>
              </a:r>
              <a:endPara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6" t="7533" r="9324" b="11187"/>
            <a:stretch/>
          </p:blipFill>
          <p:spPr>
            <a:xfrm>
              <a:off x="916732" y="2251840"/>
              <a:ext cx="2405905" cy="2520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04" t="7560" r="9296" b="10840"/>
            <a:stretch/>
          </p:blipFill>
          <p:spPr>
            <a:xfrm>
              <a:off x="3574070" y="2245187"/>
              <a:ext cx="2396471" cy="25200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4" t="7281" r="9426" b="10800"/>
            <a:stretch/>
          </p:blipFill>
          <p:spPr>
            <a:xfrm>
              <a:off x="6701523" y="2259743"/>
              <a:ext cx="2387110" cy="252000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9" t="7198" r="19450" b="10883"/>
            <a:stretch/>
          </p:blipFill>
          <p:spPr>
            <a:xfrm>
              <a:off x="9349428" y="2234078"/>
              <a:ext cx="2337893" cy="2520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2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46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 smtClean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Optimization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793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5513" y="1977792"/>
            <a:ext cx="11028215" cy="1220847"/>
            <a:chOff x="253382" y="1576739"/>
            <a:chExt cx="11028215" cy="1220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53382" y="1576739"/>
                  <a:ext cx="8666296" cy="12208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e>
                                  <m: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altLang="zh-CN" sz="1600" b="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𝐳</m:t>
                                        </m:r>
                                      </m:lim>
                                    </m:limLow>
                                  </m:fName>
                                  <m:e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f>
                                          <m:f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sz="1600" b="0" i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sz="16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𝐏𝐅</m:t>
                                            </m:r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𝐲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𝐓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CN" sz="1600" b="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𝐳</m:t>
                                            </m:r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𝐱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𝐤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𝟏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𝐧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16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ra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altLang="zh-CN" sz="1600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altLang="zh-CN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1600" b="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𝐀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CN" sz="1600" b="1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sup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𝐓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sub>
                                    </m:sSub>
                                    <m:r>
                                      <a:rPr lang="en-US" altLang="zh-CN" sz="1600" b="1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altLang="zh-CN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zh-CN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sz="16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𝐳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𝐤</m:t>
                                                </m:r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CN" sz="1600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𝟏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zh-CN" sz="1600" b="1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zh-CN" sz="16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sz="1600" b="1" i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CN" sz="1600" b="1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CN" sz="1600" b="1" i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𝟏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zh-CN" sz="1600" b="1" i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zh-CN" sz="1600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sz="1600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𝐧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sz="1600" b="1" i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zh-CN" sz="16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ra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func>
                                <m:r>
                                  <a:rPr lang="en-US" altLang="zh-CN" sz="1600" b="1" i="0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82" y="1576739"/>
                  <a:ext cx="8666296" cy="12208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矩形 1"/>
            <p:cNvSpPr/>
            <p:nvPr/>
          </p:nvSpPr>
          <p:spPr>
            <a:xfrm>
              <a:off x="8086621" y="1667298"/>
              <a:ext cx="31680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Noisy image reconstruction</a:t>
              </a:r>
              <a:endParaRPr lang="zh-CN" altLang="en-US" sz="20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8118167" y="2300684"/>
              <a:ext cx="31634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Clear image reconstruction</a:t>
              </a:r>
              <a:endParaRPr lang="zh-CN" altLang="en-US" sz="2000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601980" y="1119049"/>
            <a:ext cx="5896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Alternating over two sub-problems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980" y="3885590"/>
            <a:ext cx="6837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Learnable architecture for </a:t>
            </a:r>
            <a:r>
              <a:rPr lang="en-US" altLang="zh-CN" sz="2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 removal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483427" y="3813679"/>
                <a:ext cx="2934778" cy="466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sub>
                                  </m:sSub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</a:rPr>
                                        <m:t>𝐧</m:t>
                                      </m:r>
                                    </m:e>
                                    <m:sub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427" y="3813679"/>
                <a:ext cx="2934778" cy="466731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圆角矩形 41"/>
          <p:cNvSpPr/>
          <p:nvPr/>
        </p:nvSpPr>
        <p:spPr>
          <a:xfrm>
            <a:off x="789708" y="1772740"/>
            <a:ext cx="10515601" cy="1685355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57562" y="5105585"/>
                <a:ext cx="340099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altLang="zh-CN" sz="2400" b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altLang="zh-CN" sz="2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62" y="5105585"/>
                <a:ext cx="3400996" cy="470000"/>
              </a:xfrm>
              <a:prstGeom prst="rect">
                <a:avLst/>
              </a:prstGeom>
              <a:blipFill>
                <a:blip r:embed="rId5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圆角矩形 42"/>
          <p:cNvSpPr/>
          <p:nvPr/>
        </p:nvSpPr>
        <p:spPr>
          <a:xfrm>
            <a:off x="857563" y="5103416"/>
            <a:ext cx="3400996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42233" y="471941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noise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052796" y="5088750"/>
                <a:ext cx="12623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altLang="zh-CN" sz="24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796" y="5088750"/>
                <a:ext cx="126233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43"/>
          <p:cNvSpPr/>
          <p:nvPr/>
        </p:nvSpPr>
        <p:spPr>
          <a:xfrm>
            <a:off x="5750363" y="5103416"/>
            <a:ext cx="1799739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776657" y="4720568"/>
            <a:ext cx="15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Gaussian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9851417" y="5065316"/>
                <a:ext cx="5581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417" y="5065316"/>
                <a:ext cx="55810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圆角矩形 44"/>
          <p:cNvSpPr/>
          <p:nvPr/>
        </p:nvSpPr>
        <p:spPr>
          <a:xfrm>
            <a:off x="9272065" y="5103416"/>
            <a:ext cx="1567721" cy="472169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331892" y="4747168"/>
            <a:ext cx="1345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Clean image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43" idx="3"/>
            <a:endCxn id="44" idx="1"/>
          </p:cNvCxnSpPr>
          <p:nvPr/>
        </p:nvCxnSpPr>
        <p:spPr>
          <a:xfrm>
            <a:off x="4258559" y="5339501"/>
            <a:ext cx="1491804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4" idx="3"/>
            <a:endCxn id="45" idx="1"/>
          </p:cNvCxnSpPr>
          <p:nvPr/>
        </p:nvCxnSpPr>
        <p:spPr>
          <a:xfrm>
            <a:off x="7550102" y="5339501"/>
            <a:ext cx="1721963" cy="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448230" y="497016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ResNet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1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827806" y="497016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ResNet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7860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805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83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 smtClean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Experiments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806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84" name="文本框 2"/>
          <p:cNvSpPr txBox="1"/>
          <p:nvPr/>
        </p:nvSpPr>
        <p:spPr>
          <a:xfrm>
            <a:off x="444500" y="1139825"/>
            <a:ext cx="112655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charset="0"/>
              <a:buChar char="l"/>
            </a:pP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Comparison with classical </a:t>
            </a:r>
            <a:r>
              <a:rPr lang="en-US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Rician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28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noiser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remover </a:t>
            </a:r>
            <a:endParaRPr 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865" y="1914525"/>
            <a:ext cx="6360322" cy="27679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4075" y="4935253"/>
            <a:ext cx="1105990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choice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of taking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learnable architecture as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denoiser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performs better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than that of taking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RiceOptVST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14903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组合 6"/>
          <p:cNvGrpSpPr/>
          <p:nvPr/>
        </p:nvGrpSpPr>
        <p:grpSpPr>
          <a:xfrm>
            <a:off x="505460" y="481262"/>
            <a:ext cx="10058400" cy="628650"/>
            <a:chOff x="796" y="480"/>
            <a:chExt cx="15840" cy="990"/>
          </a:xfrm>
        </p:grpSpPr>
        <p:cxnSp>
          <p:nvCxnSpPr>
            <p:cNvPr id="3145809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00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CS-MRI with Rician Noise</a:t>
              </a:r>
              <a:r>
                <a:rPr lang="en-US" altLang="zh-CN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3600" b="1" i="1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TwoNets_CS+Denoising </a:t>
              </a:r>
            </a:p>
          </p:txBody>
        </p:sp>
      </p:grpSp>
      <p:cxnSp>
        <p:nvCxnSpPr>
          <p:cNvPr id="3145810" name="直接连接符 17"/>
          <p:cNvCxnSpPr/>
          <p:nvPr/>
        </p:nvCxnSpPr>
        <p:spPr>
          <a:xfrm>
            <a:off x="516255" y="1060382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09" name="文本框 1"/>
          <p:cNvSpPr txBox="1"/>
          <p:nvPr/>
        </p:nvSpPr>
        <p:spPr>
          <a:xfrm>
            <a:off x="406400" y="1226818"/>
            <a:ext cx="113036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Comparison </a:t>
            </a:r>
            <a:r>
              <a:rPr 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traditional </a:t>
            </a:r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CS-MRI methods followed by a </a:t>
            </a:r>
            <a:r>
              <a:rPr lang="en-US" sz="2400" b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denoiser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595658"/>
              </p:ext>
            </p:extLst>
          </p:nvPr>
        </p:nvGraphicFramePr>
        <p:xfrm>
          <a:off x="551043" y="1790189"/>
          <a:ext cx="11124203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37655">
                  <a:extLst>
                    <a:ext uri="{9D8B030D-6E8A-4147-A177-3AD203B41FA5}">
                      <a16:colId xmlns:a16="http://schemas.microsoft.com/office/drawing/2014/main" val="1669313176"/>
                    </a:ext>
                  </a:extLst>
                </a:gridCol>
                <a:gridCol w="1580135">
                  <a:extLst>
                    <a:ext uri="{9D8B030D-6E8A-4147-A177-3AD203B41FA5}">
                      <a16:colId xmlns:a16="http://schemas.microsoft.com/office/drawing/2014/main" val="909265186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2424481991"/>
                    </a:ext>
                  </a:extLst>
                </a:gridCol>
                <a:gridCol w="818148">
                  <a:extLst>
                    <a:ext uri="{9D8B030D-6E8A-4147-A177-3AD203B41FA5}">
                      <a16:colId xmlns:a16="http://schemas.microsoft.com/office/drawing/2014/main" val="193110965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2872789985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856711805"/>
                    </a:ext>
                  </a:extLst>
                </a:gridCol>
                <a:gridCol w="818147">
                  <a:extLst>
                    <a:ext uri="{9D8B030D-6E8A-4147-A177-3AD203B41FA5}">
                      <a16:colId xmlns:a16="http://schemas.microsoft.com/office/drawing/2014/main" val="3102224806"/>
                    </a:ext>
                  </a:extLst>
                </a:gridCol>
                <a:gridCol w="850232">
                  <a:extLst>
                    <a:ext uri="{9D8B030D-6E8A-4147-A177-3AD203B41FA5}">
                      <a16:colId xmlns:a16="http://schemas.microsoft.com/office/drawing/2014/main" val="553339506"/>
                    </a:ext>
                  </a:extLst>
                </a:gridCol>
                <a:gridCol w="1235242">
                  <a:extLst>
                    <a:ext uri="{9D8B030D-6E8A-4147-A177-3AD203B41FA5}">
                      <a16:colId xmlns:a16="http://schemas.microsoft.com/office/drawing/2014/main" val="182320948"/>
                    </a:ext>
                  </a:extLst>
                </a:gridCol>
                <a:gridCol w="1171073">
                  <a:extLst>
                    <a:ext uri="{9D8B030D-6E8A-4147-A177-3AD203B41FA5}">
                      <a16:colId xmlns:a16="http://schemas.microsoft.com/office/drawing/2014/main" val="3218583740"/>
                    </a:ext>
                  </a:extLst>
                </a:gridCol>
                <a:gridCol w="817445">
                  <a:extLst>
                    <a:ext uri="{9D8B030D-6E8A-4147-A177-3AD203B41FA5}">
                      <a16:colId xmlns:a16="http://schemas.microsoft.com/office/drawing/2014/main" val="1030668766"/>
                    </a:ext>
                  </a:extLst>
                </a:gridCol>
              </a:tblGrid>
              <a:tr h="360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Denoiser</a:t>
                      </a:r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 smtClean="0">
                          <a:effectLst/>
                        </a:rPr>
                        <a:t>Zero-Filling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effectLst/>
                        </a:rPr>
                        <a:t>TV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>
                          <a:effectLst/>
                        </a:rPr>
                        <a:t>SIDWT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effectLst/>
                        </a:rPr>
                        <a:t>PBDW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>
                          <a:effectLst/>
                        </a:rPr>
                        <a:t>PANO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effectLst/>
                        </a:rPr>
                        <a:t>FDLCP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 smtClean="0">
                          <a:effectLst/>
                        </a:rPr>
                        <a:t>ADMM-Net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>
                          <a:effectLst/>
                        </a:rPr>
                        <a:t>BM3D-MRI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effectLst/>
                        </a:rPr>
                        <a:t>Ours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042325"/>
                  </a:ext>
                </a:extLst>
              </a:tr>
              <a:tr h="3606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T1w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/>
                        <a:t>RiceOptVST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24.11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25.51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25.78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26.65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27.08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20.71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26.36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27.36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28.05</a:t>
                      </a:r>
                      <a:endParaRPr lang="zh-CN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02653"/>
                  </a:ext>
                </a:extLst>
              </a:tr>
              <a:tr h="360649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Ours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24.62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25.71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25.94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26.83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27.30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25.42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26.49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27.64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739767"/>
                  </a:ext>
                </a:extLst>
              </a:tr>
              <a:tr h="36064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T2w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/>
                        <a:t>RiceOptVST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25.40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27.83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28.37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29.13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29.22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20.34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29.14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29.67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30.77</a:t>
                      </a:r>
                      <a:endParaRPr lang="zh-CN" altLang="en-US" sz="20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313245"/>
                  </a:ext>
                </a:extLst>
              </a:tr>
              <a:tr h="360649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Ours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26.36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28.20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28.68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29.46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29.64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27.21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29.45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30.34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199286"/>
                  </a:ext>
                </a:extLst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24481"/>
          <a:stretch/>
        </p:blipFill>
        <p:spPr>
          <a:xfrm>
            <a:off x="516255" y="4122915"/>
            <a:ext cx="11221141" cy="1826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89500"/>
          <a:stretch/>
        </p:blipFill>
        <p:spPr>
          <a:xfrm>
            <a:off x="601980" y="5952159"/>
            <a:ext cx="11221141" cy="25390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6"/>
          <p:cNvGrpSpPr/>
          <p:nvPr/>
        </p:nvGrpSpPr>
        <p:grpSpPr>
          <a:xfrm>
            <a:off x="505460" y="304800"/>
            <a:ext cx="10058400" cy="628650"/>
            <a:chOff x="796" y="480"/>
            <a:chExt cx="15840" cy="990"/>
          </a:xfrm>
        </p:grpSpPr>
        <p:cxnSp>
          <p:nvCxnSpPr>
            <p:cNvPr id="3145790" name="直接连接符 43"/>
            <p:cNvCxnSpPr/>
            <p:nvPr/>
          </p:nvCxnSpPr>
          <p:spPr>
            <a:xfrm>
              <a:off x="948" y="1392"/>
              <a:ext cx="142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34" name="标题 1"/>
            <p:cNvSpPr txBox="1"/>
            <p:nvPr/>
          </p:nvSpPr>
          <p:spPr>
            <a:xfrm>
              <a:off x="796" y="480"/>
              <a:ext cx="15840" cy="99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Conclusions</a:t>
              </a:r>
              <a:endParaRPr lang="en-US" altLang="zh-CN" sz="3600" b="1" i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45791" name="直接连接符 1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3"/>
          <p:cNvSpPr/>
          <p:nvPr/>
        </p:nvSpPr>
        <p:spPr>
          <a:xfrm>
            <a:off x="601980" y="1278826"/>
            <a:ext cx="104169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Deep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for CS-MRI reconstruction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Both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based and data dependent prior knowledge are utilized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Automatic checking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error-control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	Extended scheme for real-world CS-MRI with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Rician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noise.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794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54"/>
          <p:cNvSpPr txBox="1"/>
          <p:nvPr/>
        </p:nvSpPr>
        <p:spPr>
          <a:xfrm rot="16200000">
            <a:off x="4289743" y="-544830"/>
            <a:ext cx="3611879" cy="7012940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just"/>
            <a:r>
              <a:rPr lang="en-US" altLang="zh-CN" sz="115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60"/>
          <a:stretch/>
        </p:blipFill>
        <p:spPr bwMode="auto">
          <a:xfrm>
            <a:off x="0" y="1828798"/>
            <a:ext cx="12192000" cy="36195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/>
        </p:spPr>
      </p:pic>
      <p:sp>
        <p:nvSpPr>
          <p:cNvPr id="1048919" name="TextBox 54"/>
          <p:cNvSpPr txBox="1"/>
          <p:nvPr/>
        </p:nvSpPr>
        <p:spPr>
          <a:xfrm rot="16200000">
            <a:off x="5184140" y="-2425700"/>
            <a:ext cx="1897381" cy="10775315"/>
          </a:xfrm>
          <a:prstGeom prst="rect">
            <a:avLst/>
          </a:prstGeom>
          <a:noFill/>
        </p:spPr>
        <p:txBody>
          <a:bodyPr vert="eaVert" wrap="square" rtlCol="0" anchor="ctr" anchorCtr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Thanks</a:t>
            </a:r>
            <a:endParaRPr lang="en-US" altLang="zh-CN" sz="115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71190" y="4124225"/>
            <a:ext cx="40412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NimbusRomNo9L-Regu"/>
                <a:hlinkClick r:id="rId4"/>
              </a:rPr>
              <a:t>rsliu@dlut.edu.cn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5"/>
              </a:rPr>
              <a:t>yuxizhang@mail.dlut.edu.cn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6"/>
              </a:rPr>
              <a:t>shichao.cheng@outlook.com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7"/>
              </a:rPr>
              <a:t>xin.fan@dlut.edu.cn</a:t>
            </a:r>
            <a:endParaRPr lang="en-US" altLang="zh-CN" sz="1600" dirty="0" smtClean="0">
              <a:latin typeface="NimbusRomNo9L-Regu"/>
            </a:endParaRPr>
          </a:p>
          <a:p>
            <a:pPr algn="r"/>
            <a:r>
              <a:rPr lang="en-US" altLang="zh-CN" sz="1600" dirty="0" smtClean="0">
                <a:latin typeface="NimbusRomNo9L-Regu"/>
                <a:hlinkClick r:id="rId8"/>
              </a:rPr>
              <a:t>zxluo</a:t>
            </a:r>
            <a:r>
              <a:rPr lang="en-US" altLang="zh-CN" sz="1600" dirty="0" smtClean="0">
                <a:latin typeface="CMSY10"/>
                <a:hlinkClick r:id="rId8"/>
              </a:rPr>
              <a:t>g</a:t>
            </a:r>
            <a:r>
              <a:rPr lang="en-US" altLang="zh-CN" sz="1600" dirty="0" smtClean="0">
                <a:latin typeface="NimbusRomNo9L-Regu"/>
                <a:hlinkClick r:id="rId8"/>
              </a:rPr>
              <a:t>@dlut.edu.cn</a:t>
            </a:r>
            <a:endParaRPr lang="en-US" altLang="zh-CN" sz="1600" dirty="0" smtClean="0">
              <a:latin typeface="NimbusRomNo9L-Regu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200" b="78000" l="6389" r="22778"/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3" t="16761" r="77184" b="22004"/>
          <a:stretch/>
        </p:blipFill>
        <p:spPr>
          <a:xfrm>
            <a:off x="1138237" y="447778"/>
            <a:ext cx="1509204" cy="13435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75" b="96907" l="4437" r="97270">
                        <a14:foregroundMark x1="38350" y1="18627" x2="62136" y2="80392"/>
                        <a14:foregroundMark x1="77670" y1="31373" x2="24757" y2="76471"/>
                        <a14:foregroundMark x1="16505" y1="48039" x2="83981" y2="60784"/>
                        <a14:foregroundMark x1="51456" y1="24020" x2="80583" y2="53431"/>
                        <a14:foregroundMark x1="59709" y1="18627" x2="92233" y2="48039"/>
                        <a14:foregroundMark x1="33010" y1="31373" x2="83010" y2="61765"/>
                        <a14:foregroundMark x1="15534" y1="46078" x2="62136" y2="81373"/>
                        <a14:foregroundMark x1="15534" y1="61765" x2="55825" y2="91176"/>
                        <a14:foregroundMark x1="59709" y1="86765" x2="80583" y2="49020"/>
                        <a14:foregroundMark x1="75728" y1="77451" x2="83981" y2="59804"/>
                        <a14:foregroundMark x1="32039" y1="62745" x2="52913" y2="24020"/>
                        <a14:foregroundMark x1="66990" y1="25000" x2="14078" y2="57353"/>
                        <a14:foregroundMark x1="52913" y1="19608" x2="8252" y2="53431"/>
                        <a14:foregroundMark x1="15534" y1="42647" x2="48544" y2="14706"/>
                        <a14:foregroundMark x1="34951" y1="39706" x2="64078" y2="61765"/>
                        <a14:foregroundMark x1="25728" y1="48039" x2="75728" y2="79412"/>
                        <a14:foregroundMark x1="46602" y1="38725" x2="34951" y2="72059"/>
                        <a14:foregroundMark x1="46602" y1="42647" x2="28641" y2="65686"/>
                        <a14:foregroundMark x1="49515" y1="26961" x2="26699" y2="65686"/>
                      </a14:backgroundRemoval>
                    </a14:imgEffect>
                    <a14:imgEffect>
                      <a14:artisticTexturizer/>
                    </a14:imgEffect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0" t="9368" r="8105" b="5819"/>
          <a:stretch/>
        </p:blipFill>
        <p:spPr>
          <a:xfrm>
            <a:off x="2593954" y="621756"/>
            <a:ext cx="1215055" cy="12070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4559" y="1499566"/>
            <a:ext cx="4721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AAAI-19: Thirty-Third AAAI Conference on Artificial Intelligence </a:t>
            </a:r>
            <a:endParaRPr lang="zh-CN" altLang="en-US" sz="1400" i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"/>
          <p:cNvSpPr txBox="1"/>
          <p:nvPr/>
        </p:nvSpPr>
        <p:spPr>
          <a:xfrm>
            <a:off x="1238019" y="52535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endParaRPr lang="en-US" altLang="zh-CN" sz="44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1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8611" name="矩形 3"/>
          <p:cNvSpPr/>
          <p:nvPr/>
        </p:nvSpPr>
        <p:spPr>
          <a:xfrm>
            <a:off x="6140410" y="3759928"/>
            <a:ext cx="396615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acquisition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Artifacts introducing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Yu Gothic" panose="020B0400000000000000" pitchFamily="34" charset="-128"/>
              <a:buChar char="X"/>
            </a:pPr>
            <a:r>
              <a:rPr lang="en-US" altLang="zh-CN" sz="28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 calculation</a:t>
            </a:r>
            <a:endParaRPr lang="en-US" altLang="zh-CN" sz="28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3505" y="1512067"/>
            <a:ext cx="70423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Magnetic Resonance Imaging (MRI)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19" y="2600256"/>
            <a:ext cx="4716428" cy="3112842"/>
          </a:xfrm>
          <a:prstGeom prst="rect">
            <a:avLst/>
          </a:prstGeom>
        </p:spPr>
      </p:pic>
      <p:sp>
        <p:nvSpPr>
          <p:cNvPr id="10" name="矩形 3"/>
          <p:cNvSpPr/>
          <p:nvPr/>
        </p:nvSpPr>
        <p:spPr>
          <a:xfrm>
            <a:off x="6140410" y="2326806"/>
            <a:ext cx="443903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None-invasive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Anatomical information</a:t>
            </a:r>
            <a:endParaRPr lang="en-US" altLang="zh-C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2" name="副标题 2"/>
          <p:cNvSpPr txBox="1"/>
          <p:nvPr/>
        </p:nvSpPr>
        <p:spPr>
          <a:xfrm>
            <a:off x="2321892" y="4435035"/>
            <a:ext cx="7975839" cy="167445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MRI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Much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altLang="zh-C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pPr>
              <a:lnSpc>
                <a:spcPct val="100000"/>
              </a:lnSpc>
              <a:buClrTx/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Preserving image </a:t>
            </a:r>
            <a:r>
              <a:rPr lang="en-US" altLang="zh-CN" sz="24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endParaRPr lang="en-US" altLang="zh-CN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3505" y="1266254"/>
            <a:ext cx="7288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Compressive Sensing MRI (CS-MRI)</a:t>
            </a:r>
            <a:endParaRPr lang="zh-CN" altLang="en-US" sz="1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430087" y="2058216"/>
            <a:ext cx="7645236" cy="1957507"/>
            <a:chOff x="1867065" y="2274524"/>
            <a:chExt cx="7645236" cy="1957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4150919" y="2355830"/>
                  <a:ext cx="25840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36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600" b="1" i="0">
                            <a:latin typeface="Cambria Math" panose="02040503050406030204" pitchFamily="18" charset="0"/>
                          </a:rPr>
                          <m:t>𝐏𝐅</m:t>
                        </m:r>
                        <m:r>
                          <a:rPr lang="en-US" altLang="zh-CN" sz="36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36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oMath>
                    </m:oMathPara>
                  </a14:m>
                  <a:endParaRPr lang="zh-CN" altLang="en-US" sz="3600" b="1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0919" y="2355830"/>
                  <a:ext cx="2584041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101"/>
                <p:cNvSpPr txBox="1"/>
                <p:nvPr/>
              </p:nvSpPr>
              <p:spPr>
                <a:xfrm>
                  <a:off x="2133682" y="3003157"/>
                  <a:ext cx="7226217" cy="110722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</m:sup>
                      </m:sSup>
                    </m:oMath>
                  </a14:m>
                  <a:r>
                    <a:rPr lang="en-US" b="1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</a:t>
                  </a:r>
                  <a:r>
                    <a:rPr lang="en-US" b="1" dirty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b="1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  </a:t>
                  </a:r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the </a:t>
                  </a:r>
                  <a:r>
                    <a:rPr lang="en-US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sparse K-space </a:t>
                  </a:r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data        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sup>
                      </m:sSup>
                    </m:oMath>
                  </a14:m>
                  <a:r>
                    <a:rPr lang="en-US" altLang="zh-CN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the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desired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</a:t>
                  </a:r>
                  <a:endParaRPr 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20000"/>
                    </a:lnSpc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sup>
                      </m:sSup>
                    </m:oMath>
                  </a14:m>
                  <a:r>
                    <a:rPr lang="en-US" dirty="0" smtClean="0">
                      <a:solidFill>
                        <a:schemeClr val="accent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under-sampling operation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𝑭</m:t>
                      </m:r>
                    </m:oMath>
                  </a14:m>
                  <a:r>
                    <a:rPr lang="en-US" altLang="zh-CN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	      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fast 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Fourier 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transform</a:t>
                  </a:r>
                </a:p>
                <a:p>
                  <a:pPr>
                    <a:lnSpc>
                      <a:spcPct val="120000"/>
                    </a:lnSpc>
                    <a:buClr>
                      <a:schemeClr val="tx1"/>
                    </a:buClr>
                  </a:pP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en-US" altLang="zh-CN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𝑴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	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acquisition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noises</m:t>
                      </m:r>
                    </m:oMath>
                  </a14:m>
                  <a:r>
                    <a:rPr lang="en-US" altLang="zh-CN" b="1" dirty="0">
                      <a:solidFill>
                        <a:schemeClr val="accent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endParaRPr lang="en-US" altLang="zh-CN" b="1" i="1" dirty="0">
                    <a:solidFill>
                      <a:schemeClr val="accent3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3682" y="3003157"/>
                  <a:ext cx="7226217" cy="1107226"/>
                </a:xfrm>
                <a:prstGeom prst="rect">
                  <a:avLst/>
                </a:prstGeom>
                <a:blipFill>
                  <a:blip r:embed="rId4"/>
                  <a:stretch>
                    <a:fillRect r="-337" b="-1648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矩形 1"/>
            <p:cNvSpPr/>
            <p:nvPr/>
          </p:nvSpPr>
          <p:spPr>
            <a:xfrm>
              <a:off x="1867065" y="2274524"/>
              <a:ext cx="7645236" cy="195750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72996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圆角矩形 14"/>
          <p:cNvSpPr/>
          <p:nvPr/>
        </p:nvSpPr>
        <p:spPr>
          <a:xfrm>
            <a:off x="3730171" y="1886585"/>
            <a:ext cx="4368800" cy="62865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2" name="圆角矩形 12"/>
          <p:cNvSpPr/>
          <p:nvPr/>
        </p:nvSpPr>
        <p:spPr>
          <a:xfrm>
            <a:off x="8655140" y="1886585"/>
            <a:ext cx="2521404" cy="62865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3" name="圆角矩形 64"/>
          <p:cNvSpPr/>
          <p:nvPr/>
        </p:nvSpPr>
        <p:spPr>
          <a:xfrm>
            <a:off x="822960" y="1915613"/>
            <a:ext cx="2521405" cy="628650"/>
          </a:xfrm>
          <a:prstGeom prst="roundRect">
            <a:avLst>
              <a:gd name="adj" fmla="val 1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48636" name="矩形 2"/>
          <p:cNvSpPr/>
          <p:nvPr/>
        </p:nvSpPr>
        <p:spPr>
          <a:xfrm>
            <a:off x="4107543" y="1955165"/>
            <a:ext cx="3639457" cy="475615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Reconstruction Process </a:t>
            </a:r>
            <a:endParaRPr lang="en-US" altLang="zh-CN" sz="2000" b="1" baseline="30000" dirty="0"/>
          </a:p>
        </p:txBody>
      </p:sp>
      <p:sp>
        <p:nvSpPr>
          <p:cNvPr id="1048637" name="矩形 5"/>
          <p:cNvSpPr/>
          <p:nvPr/>
        </p:nvSpPr>
        <p:spPr>
          <a:xfrm>
            <a:off x="863600" y="1962059"/>
            <a:ext cx="2480765" cy="47561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ym typeface="+mn-ea"/>
              </a:rPr>
              <a:t>Sparse K-space Data</a:t>
            </a:r>
            <a:endParaRPr lang="en-US" altLang="zh-CN" sz="2000" b="1" baseline="30000" dirty="0">
              <a:sym typeface="+mn-ea"/>
            </a:endParaRPr>
          </a:p>
        </p:txBody>
      </p:sp>
      <p:sp>
        <p:nvSpPr>
          <p:cNvPr id="1048638" name="矩形 7"/>
          <p:cNvSpPr/>
          <p:nvPr/>
        </p:nvSpPr>
        <p:spPr>
          <a:xfrm>
            <a:off x="8655141" y="1955165"/>
            <a:ext cx="2521404" cy="47561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Reconstructed MRI</a:t>
            </a:r>
            <a:endParaRPr lang="en-US" altLang="zh-CN" sz="2000" b="1" baseline="30000" dirty="0"/>
          </a:p>
        </p:txBody>
      </p:sp>
      <p:cxnSp>
        <p:nvCxnSpPr>
          <p:cNvPr id="3145735" name="直接箭头连接符 8"/>
          <p:cNvCxnSpPr>
            <a:stCxn id="1048637" idx="3"/>
            <a:endCxn id="1048631" idx="1"/>
          </p:cNvCxnSpPr>
          <p:nvPr/>
        </p:nvCxnSpPr>
        <p:spPr>
          <a:xfrm>
            <a:off x="3344365" y="2199867"/>
            <a:ext cx="385806" cy="1043"/>
          </a:xfrm>
          <a:prstGeom prst="straightConnector1">
            <a:avLst/>
          </a:prstGeom>
          <a:solidFill>
            <a:schemeClr val="accent3"/>
          </a:solidFill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接箭头连接符 9"/>
          <p:cNvCxnSpPr>
            <a:stCxn id="1048631" idx="3"/>
            <a:endCxn id="1048638" idx="1"/>
          </p:cNvCxnSpPr>
          <p:nvPr/>
        </p:nvCxnSpPr>
        <p:spPr>
          <a:xfrm flipV="1">
            <a:off x="8098971" y="2192973"/>
            <a:ext cx="556170" cy="7937"/>
          </a:xfrm>
          <a:prstGeom prst="straightConnector1">
            <a:avLst/>
          </a:prstGeom>
          <a:solidFill>
            <a:schemeClr val="accent3"/>
          </a:solidFill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箭头连接符 17"/>
          <p:cNvCxnSpPr/>
          <p:nvPr/>
        </p:nvCxnSpPr>
        <p:spPr>
          <a:xfrm>
            <a:off x="5914390" y="2502535"/>
            <a:ext cx="4445" cy="58039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9" name="矩形 18"/>
          <p:cNvSpPr/>
          <p:nvPr/>
        </p:nvSpPr>
        <p:spPr>
          <a:xfrm>
            <a:off x="3406798" y="3082926"/>
            <a:ext cx="5175772" cy="252847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8" name="直接连接符 3"/>
          <p:cNvCxnSpPr/>
          <p:nvPr/>
        </p:nvCxnSpPr>
        <p:spPr>
          <a:xfrm>
            <a:off x="516255" y="883920"/>
            <a:ext cx="1119378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1" y="3056256"/>
            <a:ext cx="2521404" cy="255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69654" y="3056256"/>
            <a:ext cx="2521404" cy="2555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矩形 22"/>
          <p:cNvSpPr/>
          <p:nvPr/>
        </p:nvSpPr>
        <p:spPr>
          <a:xfrm>
            <a:off x="469525" y="929328"/>
            <a:ext cx="54809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Reconstruction of CS-MRI</a:t>
            </a:r>
            <a:endParaRPr lang="zh-CN" altLang="en-US" sz="1400" dirty="0"/>
          </a:p>
        </p:txBody>
      </p:sp>
      <p:sp>
        <p:nvSpPr>
          <p:cNvPr id="24" name="标题 1"/>
          <p:cNvSpPr txBox="1"/>
          <p:nvPr/>
        </p:nvSpPr>
        <p:spPr>
          <a:xfrm>
            <a:off x="469525" y="293124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CS-MRI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3"/>
          <p:cNvSpPr/>
          <p:nvPr/>
        </p:nvSpPr>
        <p:spPr>
          <a:xfrm>
            <a:off x="3730171" y="3921399"/>
            <a:ext cx="43887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sparse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representation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(TV et.al)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wavelet transform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(PBDW et.al)</a:t>
            </a:r>
            <a:endParaRPr lang="en-US" altLang="zh-CN" sz="2000" i="1" dirty="0" smtClean="0">
              <a:solidFill>
                <a:schemeClr val="accent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dictionary learning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(FDLCP et.al)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non-local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method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PANO et.al)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deep learning </a:t>
            </a:r>
            <a:r>
              <a:rPr lang="en-US" altLang="zh-CN" sz="2000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based 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(DAGAN </a:t>
            </a:r>
            <a:r>
              <a:rPr lang="en-US" altLang="zh-CN" sz="2000" i="1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et.al</a:t>
            </a:r>
            <a:r>
              <a:rPr lang="en-US" altLang="zh-CN" sz="2000" i="1" dirty="0" smtClean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2000" dirty="0">
                <a:solidFill>
                  <a:schemeClr val="accent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3610249" y="3197562"/>
                <a:ext cx="4584525" cy="652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l-GR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49" y="3197562"/>
                <a:ext cx="4584525" cy="652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8269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</a:t>
            </a:r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methods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223505" y="1405025"/>
            <a:ext cx="4919330" cy="1439624"/>
            <a:chOff x="1223505" y="1405025"/>
            <a:chExt cx="4919330" cy="1439624"/>
          </a:xfrm>
        </p:grpSpPr>
        <p:sp>
          <p:nvSpPr>
            <p:cNvPr id="4" name="矩形 3"/>
            <p:cNvSpPr/>
            <p:nvPr/>
          </p:nvSpPr>
          <p:spPr>
            <a:xfrm>
              <a:off x="1223505" y="1405025"/>
              <a:ext cx="3387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methods</a:t>
              </a:r>
              <a:endParaRPr lang="zh-CN" altLang="en-US" sz="24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01151" y="1798353"/>
              <a:ext cx="4041684" cy="1046296"/>
              <a:chOff x="-1551959" y="2223847"/>
              <a:chExt cx="4041684" cy="1046296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-1551959" y="2223847"/>
                <a:ext cx="404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prior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restoration accuracy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-1551959" y="2870033"/>
                <a:ext cx="3320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818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methods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223505" y="1405025"/>
            <a:ext cx="4919330" cy="1439624"/>
            <a:chOff x="1223505" y="1405025"/>
            <a:chExt cx="4919330" cy="1439624"/>
          </a:xfrm>
        </p:grpSpPr>
        <p:sp>
          <p:nvSpPr>
            <p:cNvPr id="4" name="矩形 3"/>
            <p:cNvSpPr/>
            <p:nvPr/>
          </p:nvSpPr>
          <p:spPr>
            <a:xfrm>
              <a:off x="1223505" y="1405025"/>
              <a:ext cx="3387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methods</a:t>
              </a:r>
              <a:endParaRPr lang="zh-CN" altLang="en-US" sz="24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01151" y="1798353"/>
              <a:ext cx="4041684" cy="1046296"/>
              <a:chOff x="-1551959" y="2223847"/>
              <a:chExt cx="4041684" cy="1046296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-1551959" y="2223847"/>
                <a:ext cx="404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prior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restoration accuracy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-1551959" y="2870033"/>
                <a:ext cx="3320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23505" y="3040768"/>
            <a:ext cx="5678960" cy="1468685"/>
            <a:chOff x="1223505" y="2735969"/>
            <a:chExt cx="5678960" cy="1468685"/>
          </a:xfrm>
        </p:grpSpPr>
        <p:sp>
          <p:nvSpPr>
            <p:cNvPr id="12" name="矩形 11"/>
            <p:cNvSpPr/>
            <p:nvPr/>
          </p:nvSpPr>
          <p:spPr>
            <a:xfrm>
              <a:off x="1223505" y="2735969"/>
              <a:ext cx="43877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based methods</a:t>
              </a:r>
              <a:endParaRPr lang="zh-CN" altLang="en-US" sz="2400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101151" y="3172872"/>
              <a:ext cx="4801314" cy="1031782"/>
              <a:chOff x="-1551959" y="4423641"/>
              <a:chExt cx="4801314" cy="1031782"/>
            </a:xfrm>
          </p:grpSpPr>
          <p:sp>
            <p:nvSpPr>
              <p:cNvPr id="17" name="矩形 3"/>
              <p:cNvSpPr/>
              <p:nvPr/>
            </p:nvSpPr>
            <p:spPr>
              <a:xfrm>
                <a:off x="-1551959" y="4423641"/>
                <a:ext cx="348864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feed-forward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driven prior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-1551959" y="5055313"/>
                <a:ext cx="48013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flexibility and robustness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9977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 txBox="1"/>
          <p:nvPr/>
        </p:nvSpPr>
        <p:spPr>
          <a:xfrm>
            <a:off x="1223505" y="597922"/>
            <a:ext cx="10058400" cy="719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Motivation </a:t>
            </a:r>
            <a:r>
              <a:rPr lang="en-US" altLang="zh-CN" sz="3600" b="1" i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existing methods</a:t>
            </a:r>
            <a:endParaRPr lang="en-US" altLang="zh-CN" sz="3600" b="1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3" name="直接连接符 18"/>
          <p:cNvCxnSpPr/>
          <p:nvPr/>
        </p:nvCxnSpPr>
        <p:spPr>
          <a:xfrm>
            <a:off x="1227509" y="1229709"/>
            <a:ext cx="100689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223505" y="1266254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endParaRPr lang="zh-CN" altLang="en-US" sz="1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223505" y="1405025"/>
            <a:ext cx="4919330" cy="1439624"/>
            <a:chOff x="1223505" y="1405025"/>
            <a:chExt cx="4919330" cy="1439624"/>
          </a:xfrm>
        </p:grpSpPr>
        <p:sp>
          <p:nvSpPr>
            <p:cNvPr id="4" name="矩形 3"/>
            <p:cNvSpPr/>
            <p:nvPr/>
          </p:nvSpPr>
          <p:spPr>
            <a:xfrm>
              <a:off x="1223505" y="1405025"/>
              <a:ext cx="3387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based methods</a:t>
              </a:r>
              <a:endParaRPr lang="zh-CN" altLang="en-US" sz="2400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01151" y="1798353"/>
              <a:ext cx="4041684" cy="1046296"/>
              <a:chOff x="-1551959" y="2223847"/>
              <a:chExt cx="4041684" cy="1046296"/>
            </a:xfrm>
          </p:grpSpPr>
          <p:sp>
            <p:nvSpPr>
              <p:cNvPr id="11" name="矩形 3"/>
              <p:cNvSpPr/>
              <p:nvPr/>
            </p:nvSpPr>
            <p:spPr>
              <a:xfrm>
                <a:off x="-1551959" y="2223847"/>
                <a:ext cx="404168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prior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Satisfying restoration accuracy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-1551959" y="2870033"/>
                <a:ext cx="3320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 computational </a:t>
                </a: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23505" y="3040768"/>
            <a:ext cx="5678960" cy="1468685"/>
            <a:chOff x="1223505" y="2735969"/>
            <a:chExt cx="5678960" cy="1468685"/>
          </a:xfrm>
        </p:grpSpPr>
        <p:sp>
          <p:nvSpPr>
            <p:cNvPr id="12" name="矩形 11"/>
            <p:cNvSpPr/>
            <p:nvPr/>
          </p:nvSpPr>
          <p:spPr>
            <a:xfrm>
              <a:off x="1223505" y="2735969"/>
              <a:ext cx="43877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based methods</a:t>
              </a:r>
              <a:endParaRPr lang="zh-CN" altLang="en-US" sz="2400" dirty="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101151" y="3172872"/>
              <a:ext cx="4801314" cy="1031782"/>
              <a:chOff x="-1551959" y="4423641"/>
              <a:chExt cx="4801314" cy="1031782"/>
            </a:xfrm>
          </p:grpSpPr>
          <p:sp>
            <p:nvSpPr>
              <p:cNvPr id="17" name="矩形 3"/>
              <p:cNvSpPr/>
              <p:nvPr/>
            </p:nvSpPr>
            <p:spPr>
              <a:xfrm>
                <a:off x="-1551959" y="4423641"/>
                <a:ext cx="348864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 </a:t>
                </a:r>
                <a:r>
                  <a:rPr lang="en-US" altLang="zh-CN" sz="20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feed-forward </a:t>
                </a: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</a:p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driven prior</a:t>
                </a:r>
                <a:endPara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-1551959" y="5055313"/>
                <a:ext cx="480131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flexibility and robustness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1213857" y="4698400"/>
            <a:ext cx="5688608" cy="1456044"/>
            <a:chOff x="1223505" y="2735969"/>
            <a:chExt cx="5688608" cy="1456044"/>
          </a:xfrm>
        </p:grpSpPr>
        <p:sp>
          <p:nvSpPr>
            <p:cNvPr id="25" name="矩形 24"/>
            <p:cNvSpPr/>
            <p:nvPr/>
          </p:nvSpPr>
          <p:spPr>
            <a:xfrm>
              <a:off x="1223505" y="2735969"/>
              <a:ext cx="45536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l"/>
              </a:pP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 process based methods</a:t>
              </a:r>
              <a:endParaRPr lang="zh-CN" altLang="en-US" sz="2400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110799" y="3171768"/>
              <a:ext cx="4801314" cy="1020245"/>
              <a:chOff x="-1542311" y="4422537"/>
              <a:chExt cx="4801314" cy="1020245"/>
            </a:xfrm>
          </p:grpSpPr>
          <p:sp>
            <p:nvSpPr>
              <p:cNvPr id="27" name="矩形 3"/>
              <p:cNvSpPr/>
              <p:nvPr/>
            </p:nvSpPr>
            <p:spPr>
              <a:xfrm>
                <a:off x="-1542311" y="4422537"/>
                <a:ext cx="32658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ü"/>
                </a:pPr>
                <a:r>
                  <a:rPr lang="en-US" altLang="zh-CN" sz="2000" b="1" dirty="0" smtClean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Efficiency improvement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-1542311" y="4734896"/>
                <a:ext cx="48013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guarantee on convergence</a:t>
                </a:r>
              </a:p>
              <a:p>
                <a:pPr marL="457200" indent="-457200">
                  <a:buFont typeface="Yu Gothic" panose="020B0400000000000000" pitchFamily="34" charset="-128"/>
                  <a:buChar char="X"/>
                </a:pPr>
                <a:r>
                  <a:rPr lang="en-US" altLang="zh-CN" sz="2000" b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Sacrificing model based information</a:t>
                </a:r>
                <a:r>
                  <a:rPr lang="en-US" altLang="zh-CN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24569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1117</Words>
  <Application>Microsoft Office PowerPoint</Application>
  <PresentationFormat>宽屏</PresentationFormat>
  <Paragraphs>398</Paragraphs>
  <Slides>30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Adobe 楷体 Std R</vt:lpstr>
      <vt:lpstr>CMSY10</vt:lpstr>
      <vt:lpstr>NimbusRomNo9L-Regu</vt:lpstr>
      <vt:lpstr>Yu Gothic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回顾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Sensing MRI Reconstruction  Based on Proximal Gradient Method</dc:title>
  <dc:creator>MHA-AL00</dc:creator>
  <cp:lastModifiedBy>Dingding</cp:lastModifiedBy>
  <cp:revision>136</cp:revision>
  <dcterms:created xsi:type="dcterms:W3CDTF">2018-07-25T21:20:00Z</dcterms:created>
  <dcterms:modified xsi:type="dcterms:W3CDTF">2018-11-14T01:07:50Z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